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56"/>
  </p:notesMasterIdLst>
  <p:sldIdLst>
    <p:sldId id="256" r:id="rId2"/>
    <p:sldId id="257" r:id="rId3"/>
    <p:sldId id="259" r:id="rId4"/>
    <p:sldId id="260" r:id="rId5"/>
    <p:sldId id="261" r:id="rId6"/>
    <p:sldId id="262" r:id="rId7"/>
    <p:sldId id="263" r:id="rId8"/>
    <p:sldId id="264" r:id="rId9"/>
    <p:sldId id="266" r:id="rId10"/>
    <p:sldId id="298" r:id="rId11"/>
    <p:sldId id="272" r:id="rId12"/>
    <p:sldId id="277" r:id="rId13"/>
    <p:sldId id="296" r:id="rId14"/>
    <p:sldId id="300" r:id="rId15"/>
    <p:sldId id="299" r:id="rId16"/>
    <p:sldId id="265" r:id="rId17"/>
    <p:sldId id="269" r:id="rId18"/>
    <p:sldId id="276" r:id="rId19"/>
    <p:sldId id="297" r:id="rId20"/>
    <p:sldId id="267" r:id="rId21"/>
    <p:sldId id="271" r:id="rId22"/>
    <p:sldId id="273" r:id="rId23"/>
    <p:sldId id="301" r:id="rId24"/>
    <p:sldId id="302" r:id="rId25"/>
    <p:sldId id="321" r:id="rId26"/>
    <p:sldId id="322" r:id="rId27"/>
    <p:sldId id="304" r:id="rId28"/>
    <p:sldId id="305" r:id="rId29"/>
    <p:sldId id="307" r:id="rId30"/>
    <p:sldId id="308" r:id="rId31"/>
    <p:sldId id="323" r:id="rId32"/>
    <p:sldId id="309" r:id="rId33"/>
    <p:sldId id="310" r:id="rId34"/>
    <p:sldId id="311" r:id="rId35"/>
    <p:sldId id="317" r:id="rId36"/>
    <p:sldId id="312" r:id="rId37"/>
    <p:sldId id="313" r:id="rId38"/>
    <p:sldId id="314" r:id="rId39"/>
    <p:sldId id="315" r:id="rId40"/>
    <p:sldId id="316" r:id="rId41"/>
    <p:sldId id="318" r:id="rId42"/>
    <p:sldId id="319" r:id="rId43"/>
    <p:sldId id="324" r:id="rId44"/>
    <p:sldId id="336" r:id="rId45"/>
    <p:sldId id="337" r:id="rId46"/>
    <p:sldId id="325" r:id="rId47"/>
    <p:sldId id="331" r:id="rId48"/>
    <p:sldId id="332" r:id="rId49"/>
    <p:sldId id="329" r:id="rId50"/>
    <p:sldId id="335" r:id="rId51"/>
    <p:sldId id="333" r:id="rId52"/>
    <p:sldId id="330" r:id="rId53"/>
    <p:sldId id="334" r:id="rId54"/>
    <p:sldId id="274" r:id="rId55"/>
  </p:sldIdLst>
  <p:sldSz cx="9144000" cy="5143500" type="screen16x9"/>
  <p:notesSz cx="6858000" cy="9144000"/>
  <p:embeddedFontLst>
    <p:embeddedFont>
      <p:font typeface="Raleway" panose="020B0604020202020204" charset="0"/>
      <p:regular r:id="rId57"/>
      <p:bold r:id="rId58"/>
      <p:italic r:id="rId59"/>
      <p:boldItalic r:id="rId60"/>
    </p:embeddedFont>
    <p:embeddedFont>
      <p:font typeface="Work Sans" panose="020B0604020202020204" charset="0"/>
      <p:regular r:id="rId61"/>
      <p:bold r:id="rId62"/>
      <p:italic r:id="rId63"/>
      <p:boldItalic r:id="rId64"/>
    </p:embeddedFont>
    <p:embeddedFont>
      <p:font typeface="Sora" panose="020B0604020202020204" charset="0"/>
      <p:regular r:id="rId65"/>
      <p:bold r:id="rId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AD5"/>
    <a:srgbClr val="CCCCFF"/>
    <a:srgbClr val="FFCC99"/>
    <a:srgbClr val="FFDDDD"/>
    <a:srgbClr val="FFCCCC"/>
    <a:srgbClr val="FFE1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5AFBC4-3BAC-4FE5-97B3-BCC5C6A07588}">
  <a:tblStyle styleId="{405AFBC4-3BAC-4FE5-97B3-BCC5C6A0758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D94D32D-5F47-44DF-90A2-F2352934654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9" autoAdjust="0"/>
    <p:restoredTop sz="94660"/>
  </p:normalViewPr>
  <p:slideViewPr>
    <p:cSldViewPr snapToGrid="0">
      <p:cViewPr varScale="1">
        <p:scale>
          <a:sx n="105" d="100"/>
          <a:sy n="105" d="100"/>
        </p:scale>
        <p:origin x="86" y="49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82178320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82178320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2330b26925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2330b26925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66077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105afc42a3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105afc42a3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105afc42a3_1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1105afc42a3_1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1258269c9b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1258269c9b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de147f265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1de147f265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161ec02cb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2161ec02cb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161ec02cbf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2161ec02cbf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1184525"/>
            <a:ext cx="4748700" cy="2169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5100" y="3474175"/>
            <a:ext cx="4748700" cy="484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0" y="-594932"/>
            <a:ext cx="9672122" cy="6704763"/>
            <a:chOff x="10" y="-594932"/>
            <a:chExt cx="9672122" cy="6704763"/>
          </a:xfrm>
        </p:grpSpPr>
        <p:grpSp>
          <p:nvGrpSpPr>
            <p:cNvPr id="12" name="Google Shape;12;p2"/>
            <p:cNvGrpSpPr/>
            <p:nvPr/>
          </p:nvGrpSpPr>
          <p:grpSpPr>
            <a:xfrm>
              <a:off x="1672994" y="-594932"/>
              <a:ext cx="7999138" cy="6704763"/>
              <a:chOff x="1672994" y="-594932"/>
              <a:chExt cx="7999138" cy="6704763"/>
            </a:xfrm>
          </p:grpSpPr>
          <p:grpSp>
            <p:nvGrpSpPr>
              <p:cNvPr id="13" name="Google Shape;13;p2"/>
              <p:cNvGrpSpPr/>
              <p:nvPr/>
            </p:nvGrpSpPr>
            <p:grpSpPr>
              <a:xfrm>
                <a:off x="8170794" y="-594932"/>
                <a:ext cx="1501338" cy="1501338"/>
                <a:chOff x="4721450" y="-1195651"/>
                <a:chExt cx="1020000" cy="1020000"/>
              </a:xfrm>
            </p:grpSpPr>
            <p:sp>
              <p:nvSpPr>
                <p:cNvPr id="14" name="Google Shape;14;p2"/>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1672994" y="4608493"/>
                <a:ext cx="1501338" cy="1501338"/>
                <a:chOff x="4721450" y="-1195651"/>
                <a:chExt cx="1020000" cy="1020000"/>
              </a:xfrm>
            </p:grpSpPr>
            <p:sp>
              <p:nvSpPr>
                <p:cNvPr id="19" name="Google Shape;19;p2"/>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Google Shape;23;p2"/>
            <p:cNvSpPr/>
            <p:nvPr/>
          </p:nvSpPr>
          <p:spPr>
            <a:xfrm>
              <a:off x="268238" y="449991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a:off x="10" y="426460"/>
              <a:ext cx="9143995" cy="4290579"/>
              <a:chOff x="10" y="426460"/>
              <a:chExt cx="9143995" cy="4290579"/>
            </a:xfrm>
          </p:grpSpPr>
          <p:grpSp>
            <p:nvGrpSpPr>
              <p:cNvPr id="25" name="Google Shape;25;p2"/>
              <p:cNvGrpSpPr/>
              <p:nvPr/>
            </p:nvGrpSpPr>
            <p:grpSpPr>
              <a:xfrm>
                <a:off x="10" y="426460"/>
                <a:ext cx="753670" cy="217066"/>
                <a:chOff x="238125" y="1829725"/>
                <a:chExt cx="7137025" cy="2055550"/>
              </a:xfrm>
            </p:grpSpPr>
            <p:sp>
              <p:nvSpPr>
                <p:cNvPr id="26" name="Google Shape;26;p2"/>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8390335" y="4499972"/>
                <a:ext cx="753670" cy="217066"/>
                <a:chOff x="238125" y="1829725"/>
                <a:chExt cx="7137025" cy="2055550"/>
              </a:xfrm>
            </p:grpSpPr>
            <p:sp>
              <p:nvSpPr>
                <p:cNvPr id="29" name="Google Shape;29;p2"/>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0"/>
        <p:cNvGrpSpPr/>
        <p:nvPr/>
      </p:nvGrpSpPr>
      <p:grpSpPr>
        <a:xfrm>
          <a:off x="0" y="0"/>
          <a:ext cx="0" cy="0"/>
          <a:chOff x="0" y="0"/>
          <a:chExt cx="0" cy="0"/>
        </a:xfrm>
      </p:grpSpPr>
      <p:sp>
        <p:nvSpPr>
          <p:cNvPr id="171" name="Google Shape;171;p11"/>
          <p:cNvSpPr txBox="1">
            <a:spLocks noGrp="1"/>
          </p:cNvSpPr>
          <p:nvPr>
            <p:ph type="title" hasCustomPrompt="1"/>
          </p:nvPr>
        </p:nvSpPr>
        <p:spPr>
          <a:xfrm>
            <a:off x="1827125" y="1632600"/>
            <a:ext cx="5489700" cy="962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72" name="Google Shape;172;p11"/>
          <p:cNvSpPr txBox="1">
            <a:spLocks noGrp="1"/>
          </p:cNvSpPr>
          <p:nvPr>
            <p:ph type="subTitle" idx="1"/>
          </p:nvPr>
        </p:nvSpPr>
        <p:spPr>
          <a:xfrm>
            <a:off x="1827175" y="2595300"/>
            <a:ext cx="5489700" cy="9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73" name="Google Shape;173;p11"/>
          <p:cNvGrpSpPr/>
          <p:nvPr/>
        </p:nvGrpSpPr>
        <p:grpSpPr>
          <a:xfrm>
            <a:off x="-565131" y="-739607"/>
            <a:ext cx="9718935" cy="5753270"/>
            <a:chOff x="-565131" y="-739607"/>
            <a:chExt cx="9718935" cy="5753270"/>
          </a:xfrm>
        </p:grpSpPr>
        <p:sp>
          <p:nvSpPr>
            <p:cNvPr id="174" name="Google Shape;174;p11"/>
            <p:cNvSpPr/>
            <p:nvPr/>
          </p:nvSpPr>
          <p:spPr>
            <a:xfrm>
              <a:off x="5935900" y="181888"/>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11"/>
            <p:cNvGrpSpPr/>
            <p:nvPr/>
          </p:nvGrpSpPr>
          <p:grpSpPr>
            <a:xfrm>
              <a:off x="306175" y="2418376"/>
              <a:ext cx="54600" cy="758290"/>
              <a:chOff x="5739450" y="963476"/>
              <a:chExt cx="54600" cy="758290"/>
            </a:xfrm>
          </p:grpSpPr>
          <p:sp>
            <p:nvSpPr>
              <p:cNvPr id="176" name="Google Shape;176;p11"/>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11"/>
            <p:cNvGrpSpPr/>
            <p:nvPr/>
          </p:nvGrpSpPr>
          <p:grpSpPr>
            <a:xfrm>
              <a:off x="-3" y="2113172"/>
              <a:ext cx="9153807" cy="2900491"/>
              <a:chOff x="-3" y="2113172"/>
              <a:chExt cx="9153807" cy="2900491"/>
            </a:xfrm>
          </p:grpSpPr>
          <p:grpSp>
            <p:nvGrpSpPr>
              <p:cNvPr id="182" name="Google Shape;182;p11"/>
              <p:cNvGrpSpPr/>
              <p:nvPr/>
            </p:nvGrpSpPr>
            <p:grpSpPr>
              <a:xfrm>
                <a:off x="-3" y="4796597"/>
                <a:ext cx="753670" cy="217066"/>
                <a:chOff x="238125" y="1829725"/>
                <a:chExt cx="7137025" cy="2055550"/>
              </a:xfrm>
            </p:grpSpPr>
            <p:sp>
              <p:nvSpPr>
                <p:cNvPr id="183" name="Google Shape;183;p11"/>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11"/>
              <p:cNvGrpSpPr/>
              <p:nvPr/>
            </p:nvGrpSpPr>
            <p:grpSpPr>
              <a:xfrm>
                <a:off x="8400135" y="2113172"/>
                <a:ext cx="753670" cy="217066"/>
                <a:chOff x="238125" y="1829725"/>
                <a:chExt cx="7137025" cy="2055550"/>
              </a:xfrm>
            </p:grpSpPr>
            <p:sp>
              <p:nvSpPr>
                <p:cNvPr id="186" name="Google Shape;186;p11"/>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8" name="Google Shape;188;p11"/>
            <p:cNvGrpSpPr/>
            <p:nvPr/>
          </p:nvGrpSpPr>
          <p:grpSpPr>
            <a:xfrm>
              <a:off x="-565131" y="-739607"/>
              <a:ext cx="1501338" cy="1501338"/>
              <a:chOff x="4721450" y="-1195651"/>
              <a:chExt cx="1020000" cy="1020000"/>
            </a:xfrm>
          </p:grpSpPr>
          <p:sp>
            <p:nvSpPr>
              <p:cNvPr id="189" name="Google Shape;189;p11"/>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224"/>
        <p:cNvGrpSpPr/>
        <p:nvPr/>
      </p:nvGrpSpPr>
      <p:grpSpPr>
        <a:xfrm>
          <a:off x="0" y="0"/>
          <a:ext cx="0" cy="0"/>
          <a:chOff x="0" y="0"/>
          <a:chExt cx="0" cy="0"/>
        </a:xfrm>
      </p:grpSpPr>
      <p:sp>
        <p:nvSpPr>
          <p:cNvPr id="225" name="Google Shape;22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26" name="Google Shape;226;p14"/>
          <p:cNvGrpSpPr/>
          <p:nvPr/>
        </p:nvGrpSpPr>
        <p:grpSpPr>
          <a:xfrm>
            <a:off x="263169" y="227813"/>
            <a:ext cx="9671806" cy="5711444"/>
            <a:chOff x="263169" y="227813"/>
            <a:chExt cx="9671806" cy="5711444"/>
          </a:xfrm>
        </p:grpSpPr>
        <p:sp>
          <p:nvSpPr>
            <p:cNvPr id="227" name="Google Shape;227;p14"/>
            <p:cNvSpPr/>
            <p:nvPr/>
          </p:nvSpPr>
          <p:spPr>
            <a:xfrm rot="10800000">
              <a:off x="263169" y="479646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14"/>
            <p:cNvGrpSpPr/>
            <p:nvPr/>
          </p:nvGrpSpPr>
          <p:grpSpPr>
            <a:xfrm rot="10800000">
              <a:off x="8395077" y="227813"/>
              <a:ext cx="753670" cy="217066"/>
              <a:chOff x="238125" y="1829725"/>
              <a:chExt cx="7137025" cy="2055550"/>
            </a:xfrm>
          </p:grpSpPr>
          <p:sp>
            <p:nvSpPr>
              <p:cNvPr id="229" name="Google Shape;229;p14"/>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14"/>
            <p:cNvGrpSpPr/>
            <p:nvPr/>
          </p:nvGrpSpPr>
          <p:grpSpPr>
            <a:xfrm flipH="1">
              <a:off x="8433637" y="4437918"/>
              <a:ext cx="1501338" cy="1501338"/>
              <a:chOff x="4721450" y="-1195651"/>
              <a:chExt cx="1020000" cy="1020000"/>
            </a:xfrm>
          </p:grpSpPr>
          <p:sp>
            <p:nvSpPr>
              <p:cNvPr id="232" name="Google Shape;232;p14"/>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36"/>
        <p:cNvGrpSpPr/>
        <p:nvPr/>
      </p:nvGrpSpPr>
      <p:grpSpPr>
        <a:xfrm>
          <a:off x="0" y="0"/>
          <a:ext cx="0" cy="0"/>
          <a:chOff x="0" y="0"/>
          <a:chExt cx="0" cy="0"/>
        </a:xfrm>
      </p:grpSpPr>
      <p:sp>
        <p:nvSpPr>
          <p:cNvPr id="237" name="Google Shape;237;p15"/>
          <p:cNvSpPr txBox="1">
            <a:spLocks noGrp="1"/>
          </p:cNvSpPr>
          <p:nvPr>
            <p:ph type="title" hasCustomPrompt="1"/>
          </p:nvPr>
        </p:nvSpPr>
        <p:spPr>
          <a:xfrm>
            <a:off x="715088" y="687401"/>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3500">
                <a:solidFill>
                  <a:schemeClr val="dk2"/>
                </a:solidFill>
              </a:defRPr>
            </a:lvl1pPr>
            <a:lvl2pPr lvl="1" algn="ctr" rtl="0">
              <a:spcBef>
                <a:spcPts val="0"/>
              </a:spcBef>
              <a:spcAft>
                <a:spcPts val="0"/>
              </a:spcAft>
              <a:buClr>
                <a:schemeClr val="lt1"/>
              </a:buClr>
              <a:buSzPts val="6000"/>
              <a:buNone/>
              <a:defRPr sz="6000" b="1">
                <a:solidFill>
                  <a:schemeClr val="lt1"/>
                </a:solidFill>
              </a:defRPr>
            </a:lvl2pPr>
            <a:lvl3pPr lvl="2" algn="ctr" rtl="0">
              <a:spcBef>
                <a:spcPts val="0"/>
              </a:spcBef>
              <a:spcAft>
                <a:spcPts val="0"/>
              </a:spcAft>
              <a:buClr>
                <a:schemeClr val="lt1"/>
              </a:buClr>
              <a:buSzPts val="6000"/>
              <a:buNone/>
              <a:defRPr sz="6000" b="1">
                <a:solidFill>
                  <a:schemeClr val="lt1"/>
                </a:solidFill>
              </a:defRPr>
            </a:lvl3pPr>
            <a:lvl4pPr lvl="3" algn="ctr" rtl="0">
              <a:spcBef>
                <a:spcPts val="0"/>
              </a:spcBef>
              <a:spcAft>
                <a:spcPts val="0"/>
              </a:spcAft>
              <a:buClr>
                <a:schemeClr val="lt1"/>
              </a:buClr>
              <a:buSzPts val="6000"/>
              <a:buNone/>
              <a:defRPr sz="6000" b="1">
                <a:solidFill>
                  <a:schemeClr val="lt1"/>
                </a:solidFill>
              </a:defRPr>
            </a:lvl4pPr>
            <a:lvl5pPr lvl="4" algn="ctr" rtl="0">
              <a:spcBef>
                <a:spcPts val="0"/>
              </a:spcBef>
              <a:spcAft>
                <a:spcPts val="0"/>
              </a:spcAft>
              <a:buClr>
                <a:schemeClr val="lt1"/>
              </a:buClr>
              <a:buSzPts val="6000"/>
              <a:buNone/>
              <a:defRPr sz="6000" b="1">
                <a:solidFill>
                  <a:schemeClr val="lt1"/>
                </a:solidFill>
              </a:defRPr>
            </a:lvl5pPr>
            <a:lvl6pPr lvl="5" algn="ctr" rtl="0">
              <a:spcBef>
                <a:spcPts val="0"/>
              </a:spcBef>
              <a:spcAft>
                <a:spcPts val="0"/>
              </a:spcAft>
              <a:buClr>
                <a:schemeClr val="lt1"/>
              </a:buClr>
              <a:buSzPts val="6000"/>
              <a:buNone/>
              <a:defRPr sz="6000" b="1">
                <a:solidFill>
                  <a:schemeClr val="lt1"/>
                </a:solidFill>
              </a:defRPr>
            </a:lvl6pPr>
            <a:lvl7pPr lvl="6" algn="ctr" rtl="0">
              <a:spcBef>
                <a:spcPts val="0"/>
              </a:spcBef>
              <a:spcAft>
                <a:spcPts val="0"/>
              </a:spcAft>
              <a:buClr>
                <a:schemeClr val="lt1"/>
              </a:buClr>
              <a:buSzPts val="6000"/>
              <a:buNone/>
              <a:defRPr sz="6000" b="1">
                <a:solidFill>
                  <a:schemeClr val="lt1"/>
                </a:solidFill>
              </a:defRPr>
            </a:lvl7pPr>
            <a:lvl8pPr lvl="7" algn="ctr" rtl="0">
              <a:spcBef>
                <a:spcPts val="0"/>
              </a:spcBef>
              <a:spcAft>
                <a:spcPts val="0"/>
              </a:spcAft>
              <a:buClr>
                <a:schemeClr val="lt1"/>
              </a:buClr>
              <a:buSzPts val="6000"/>
              <a:buNone/>
              <a:defRPr sz="6000" b="1">
                <a:solidFill>
                  <a:schemeClr val="lt1"/>
                </a:solidFill>
              </a:defRPr>
            </a:lvl8pPr>
            <a:lvl9pPr lvl="8" algn="ctr" rtl="0">
              <a:spcBef>
                <a:spcPts val="0"/>
              </a:spcBef>
              <a:spcAft>
                <a:spcPts val="0"/>
              </a:spcAft>
              <a:buClr>
                <a:schemeClr val="lt1"/>
              </a:buClr>
              <a:buSzPts val="6000"/>
              <a:buNone/>
              <a:defRPr sz="6000" b="1">
                <a:solidFill>
                  <a:schemeClr val="lt1"/>
                </a:solidFill>
              </a:defRPr>
            </a:lvl9pPr>
          </a:lstStyle>
          <a:p>
            <a:r>
              <a:t>xx%</a:t>
            </a:r>
          </a:p>
        </p:txBody>
      </p:sp>
      <p:sp>
        <p:nvSpPr>
          <p:cNvPr id="238" name="Google Shape;238;p15"/>
          <p:cNvSpPr txBox="1">
            <a:spLocks noGrp="1"/>
          </p:cNvSpPr>
          <p:nvPr>
            <p:ph type="subTitle" idx="1"/>
          </p:nvPr>
        </p:nvSpPr>
        <p:spPr>
          <a:xfrm>
            <a:off x="715100" y="1370124"/>
            <a:ext cx="3492600" cy="30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39" name="Google Shape;239;p15"/>
          <p:cNvSpPr txBox="1">
            <a:spLocks noGrp="1"/>
          </p:cNvSpPr>
          <p:nvPr>
            <p:ph type="title" idx="2" hasCustomPrompt="1"/>
          </p:nvPr>
        </p:nvSpPr>
        <p:spPr>
          <a:xfrm>
            <a:off x="715100" y="1964140"/>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3500">
                <a:solidFill>
                  <a:schemeClr val="dk2"/>
                </a:solidFill>
              </a:defRPr>
            </a:lvl1pPr>
            <a:lvl2pPr lvl="1" algn="ctr" rtl="0">
              <a:spcBef>
                <a:spcPts val="0"/>
              </a:spcBef>
              <a:spcAft>
                <a:spcPts val="0"/>
              </a:spcAft>
              <a:buClr>
                <a:schemeClr val="lt1"/>
              </a:buClr>
              <a:buSzPts val="6000"/>
              <a:buNone/>
              <a:defRPr sz="6000" b="1">
                <a:solidFill>
                  <a:schemeClr val="lt1"/>
                </a:solidFill>
              </a:defRPr>
            </a:lvl2pPr>
            <a:lvl3pPr lvl="2" algn="ctr" rtl="0">
              <a:spcBef>
                <a:spcPts val="0"/>
              </a:spcBef>
              <a:spcAft>
                <a:spcPts val="0"/>
              </a:spcAft>
              <a:buClr>
                <a:schemeClr val="lt1"/>
              </a:buClr>
              <a:buSzPts val="6000"/>
              <a:buNone/>
              <a:defRPr sz="6000" b="1">
                <a:solidFill>
                  <a:schemeClr val="lt1"/>
                </a:solidFill>
              </a:defRPr>
            </a:lvl3pPr>
            <a:lvl4pPr lvl="3" algn="ctr" rtl="0">
              <a:spcBef>
                <a:spcPts val="0"/>
              </a:spcBef>
              <a:spcAft>
                <a:spcPts val="0"/>
              </a:spcAft>
              <a:buClr>
                <a:schemeClr val="lt1"/>
              </a:buClr>
              <a:buSzPts val="6000"/>
              <a:buNone/>
              <a:defRPr sz="6000" b="1">
                <a:solidFill>
                  <a:schemeClr val="lt1"/>
                </a:solidFill>
              </a:defRPr>
            </a:lvl4pPr>
            <a:lvl5pPr lvl="4" algn="ctr" rtl="0">
              <a:spcBef>
                <a:spcPts val="0"/>
              </a:spcBef>
              <a:spcAft>
                <a:spcPts val="0"/>
              </a:spcAft>
              <a:buClr>
                <a:schemeClr val="lt1"/>
              </a:buClr>
              <a:buSzPts val="6000"/>
              <a:buNone/>
              <a:defRPr sz="6000" b="1">
                <a:solidFill>
                  <a:schemeClr val="lt1"/>
                </a:solidFill>
              </a:defRPr>
            </a:lvl5pPr>
            <a:lvl6pPr lvl="5" algn="ctr" rtl="0">
              <a:spcBef>
                <a:spcPts val="0"/>
              </a:spcBef>
              <a:spcAft>
                <a:spcPts val="0"/>
              </a:spcAft>
              <a:buClr>
                <a:schemeClr val="lt1"/>
              </a:buClr>
              <a:buSzPts val="6000"/>
              <a:buNone/>
              <a:defRPr sz="6000" b="1">
                <a:solidFill>
                  <a:schemeClr val="lt1"/>
                </a:solidFill>
              </a:defRPr>
            </a:lvl6pPr>
            <a:lvl7pPr lvl="6" algn="ctr" rtl="0">
              <a:spcBef>
                <a:spcPts val="0"/>
              </a:spcBef>
              <a:spcAft>
                <a:spcPts val="0"/>
              </a:spcAft>
              <a:buClr>
                <a:schemeClr val="lt1"/>
              </a:buClr>
              <a:buSzPts val="6000"/>
              <a:buNone/>
              <a:defRPr sz="6000" b="1">
                <a:solidFill>
                  <a:schemeClr val="lt1"/>
                </a:solidFill>
              </a:defRPr>
            </a:lvl7pPr>
            <a:lvl8pPr lvl="7" algn="ctr" rtl="0">
              <a:spcBef>
                <a:spcPts val="0"/>
              </a:spcBef>
              <a:spcAft>
                <a:spcPts val="0"/>
              </a:spcAft>
              <a:buClr>
                <a:schemeClr val="lt1"/>
              </a:buClr>
              <a:buSzPts val="6000"/>
              <a:buNone/>
              <a:defRPr sz="6000" b="1">
                <a:solidFill>
                  <a:schemeClr val="lt1"/>
                </a:solidFill>
              </a:defRPr>
            </a:lvl8pPr>
            <a:lvl9pPr lvl="8" algn="ctr" rtl="0">
              <a:spcBef>
                <a:spcPts val="0"/>
              </a:spcBef>
              <a:spcAft>
                <a:spcPts val="0"/>
              </a:spcAft>
              <a:buClr>
                <a:schemeClr val="lt1"/>
              </a:buClr>
              <a:buSzPts val="6000"/>
              <a:buNone/>
              <a:defRPr sz="6000" b="1">
                <a:solidFill>
                  <a:schemeClr val="lt1"/>
                </a:solidFill>
              </a:defRPr>
            </a:lvl9pPr>
          </a:lstStyle>
          <a:p>
            <a:r>
              <a:t>xx%</a:t>
            </a:r>
          </a:p>
        </p:txBody>
      </p:sp>
      <p:sp>
        <p:nvSpPr>
          <p:cNvPr id="240" name="Google Shape;240;p15"/>
          <p:cNvSpPr txBox="1">
            <a:spLocks noGrp="1"/>
          </p:cNvSpPr>
          <p:nvPr>
            <p:ph type="subTitle" idx="3"/>
          </p:nvPr>
        </p:nvSpPr>
        <p:spPr>
          <a:xfrm>
            <a:off x="715100" y="2646851"/>
            <a:ext cx="3492600" cy="30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41" name="Google Shape;241;p15"/>
          <p:cNvSpPr txBox="1">
            <a:spLocks noGrp="1"/>
          </p:cNvSpPr>
          <p:nvPr>
            <p:ph type="title" idx="4" hasCustomPrompt="1"/>
          </p:nvPr>
        </p:nvSpPr>
        <p:spPr>
          <a:xfrm>
            <a:off x="715088" y="3240876"/>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3500">
                <a:solidFill>
                  <a:schemeClr val="dk2"/>
                </a:solidFill>
              </a:defRPr>
            </a:lvl1pPr>
            <a:lvl2pPr lvl="1" algn="ctr" rtl="0">
              <a:spcBef>
                <a:spcPts val="0"/>
              </a:spcBef>
              <a:spcAft>
                <a:spcPts val="0"/>
              </a:spcAft>
              <a:buClr>
                <a:schemeClr val="lt1"/>
              </a:buClr>
              <a:buSzPts val="6000"/>
              <a:buNone/>
              <a:defRPr sz="6000" b="1">
                <a:solidFill>
                  <a:schemeClr val="lt1"/>
                </a:solidFill>
              </a:defRPr>
            </a:lvl2pPr>
            <a:lvl3pPr lvl="2" algn="ctr" rtl="0">
              <a:spcBef>
                <a:spcPts val="0"/>
              </a:spcBef>
              <a:spcAft>
                <a:spcPts val="0"/>
              </a:spcAft>
              <a:buClr>
                <a:schemeClr val="lt1"/>
              </a:buClr>
              <a:buSzPts val="6000"/>
              <a:buNone/>
              <a:defRPr sz="6000" b="1">
                <a:solidFill>
                  <a:schemeClr val="lt1"/>
                </a:solidFill>
              </a:defRPr>
            </a:lvl3pPr>
            <a:lvl4pPr lvl="3" algn="ctr" rtl="0">
              <a:spcBef>
                <a:spcPts val="0"/>
              </a:spcBef>
              <a:spcAft>
                <a:spcPts val="0"/>
              </a:spcAft>
              <a:buClr>
                <a:schemeClr val="lt1"/>
              </a:buClr>
              <a:buSzPts val="6000"/>
              <a:buNone/>
              <a:defRPr sz="6000" b="1">
                <a:solidFill>
                  <a:schemeClr val="lt1"/>
                </a:solidFill>
              </a:defRPr>
            </a:lvl4pPr>
            <a:lvl5pPr lvl="4" algn="ctr" rtl="0">
              <a:spcBef>
                <a:spcPts val="0"/>
              </a:spcBef>
              <a:spcAft>
                <a:spcPts val="0"/>
              </a:spcAft>
              <a:buClr>
                <a:schemeClr val="lt1"/>
              </a:buClr>
              <a:buSzPts val="6000"/>
              <a:buNone/>
              <a:defRPr sz="6000" b="1">
                <a:solidFill>
                  <a:schemeClr val="lt1"/>
                </a:solidFill>
              </a:defRPr>
            </a:lvl5pPr>
            <a:lvl6pPr lvl="5" algn="ctr" rtl="0">
              <a:spcBef>
                <a:spcPts val="0"/>
              </a:spcBef>
              <a:spcAft>
                <a:spcPts val="0"/>
              </a:spcAft>
              <a:buClr>
                <a:schemeClr val="lt1"/>
              </a:buClr>
              <a:buSzPts val="6000"/>
              <a:buNone/>
              <a:defRPr sz="6000" b="1">
                <a:solidFill>
                  <a:schemeClr val="lt1"/>
                </a:solidFill>
              </a:defRPr>
            </a:lvl6pPr>
            <a:lvl7pPr lvl="6" algn="ctr" rtl="0">
              <a:spcBef>
                <a:spcPts val="0"/>
              </a:spcBef>
              <a:spcAft>
                <a:spcPts val="0"/>
              </a:spcAft>
              <a:buClr>
                <a:schemeClr val="lt1"/>
              </a:buClr>
              <a:buSzPts val="6000"/>
              <a:buNone/>
              <a:defRPr sz="6000" b="1">
                <a:solidFill>
                  <a:schemeClr val="lt1"/>
                </a:solidFill>
              </a:defRPr>
            </a:lvl7pPr>
            <a:lvl8pPr lvl="7" algn="ctr" rtl="0">
              <a:spcBef>
                <a:spcPts val="0"/>
              </a:spcBef>
              <a:spcAft>
                <a:spcPts val="0"/>
              </a:spcAft>
              <a:buClr>
                <a:schemeClr val="lt1"/>
              </a:buClr>
              <a:buSzPts val="6000"/>
              <a:buNone/>
              <a:defRPr sz="6000" b="1">
                <a:solidFill>
                  <a:schemeClr val="lt1"/>
                </a:solidFill>
              </a:defRPr>
            </a:lvl8pPr>
            <a:lvl9pPr lvl="8" algn="ctr" rtl="0">
              <a:spcBef>
                <a:spcPts val="0"/>
              </a:spcBef>
              <a:spcAft>
                <a:spcPts val="0"/>
              </a:spcAft>
              <a:buClr>
                <a:schemeClr val="lt1"/>
              </a:buClr>
              <a:buSzPts val="6000"/>
              <a:buNone/>
              <a:defRPr sz="6000" b="1">
                <a:solidFill>
                  <a:schemeClr val="lt1"/>
                </a:solidFill>
              </a:defRPr>
            </a:lvl9pPr>
          </a:lstStyle>
          <a:p>
            <a:r>
              <a:t>xx%</a:t>
            </a:r>
          </a:p>
        </p:txBody>
      </p:sp>
      <p:sp>
        <p:nvSpPr>
          <p:cNvPr id="242" name="Google Shape;242;p15"/>
          <p:cNvSpPr txBox="1">
            <a:spLocks noGrp="1"/>
          </p:cNvSpPr>
          <p:nvPr>
            <p:ph type="subTitle" idx="5"/>
          </p:nvPr>
        </p:nvSpPr>
        <p:spPr>
          <a:xfrm>
            <a:off x="715100" y="3923599"/>
            <a:ext cx="3492600" cy="30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grpSp>
        <p:nvGrpSpPr>
          <p:cNvPr id="243" name="Google Shape;243;p15"/>
          <p:cNvGrpSpPr/>
          <p:nvPr/>
        </p:nvGrpSpPr>
        <p:grpSpPr>
          <a:xfrm>
            <a:off x="231729" y="188467"/>
            <a:ext cx="9659928" cy="5617464"/>
            <a:chOff x="231729" y="188467"/>
            <a:chExt cx="9659928" cy="5617464"/>
          </a:xfrm>
        </p:grpSpPr>
        <p:grpSp>
          <p:nvGrpSpPr>
            <p:cNvPr id="244" name="Google Shape;244;p15"/>
            <p:cNvGrpSpPr/>
            <p:nvPr/>
          </p:nvGrpSpPr>
          <p:grpSpPr>
            <a:xfrm>
              <a:off x="8390335" y="317935"/>
              <a:ext cx="753670" cy="217066"/>
              <a:chOff x="238125" y="1829725"/>
              <a:chExt cx="7137025" cy="2055550"/>
            </a:xfrm>
          </p:grpSpPr>
          <p:sp>
            <p:nvSpPr>
              <p:cNvPr id="245" name="Google Shape;245;p15"/>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15"/>
            <p:cNvSpPr/>
            <p:nvPr/>
          </p:nvSpPr>
          <p:spPr>
            <a:xfrm>
              <a:off x="231729" y="188467"/>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15"/>
            <p:cNvGrpSpPr/>
            <p:nvPr/>
          </p:nvGrpSpPr>
          <p:grpSpPr>
            <a:xfrm>
              <a:off x="8390319" y="4304593"/>
              <a:ext cx="1501338" cy="1501338"/>
              <a:chOff x="4721450" y="-1195651"/>
              <a:chExt cx="1020000" cy="1020000"/>
            </a:xfrm>
          </p:grpSpPr>
          <p:sp>
            <p:nvSpPr>
              <p:cNvPr id="249" name="Google Shape;249;p15"/>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5"/>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253"/>
        <p:cNvGrpSpPr/>
        <p:nvPr/>
      </p:nvGrpSpPr>
      <p:grpSpPr>
        <a:xfrm>
          <a:off x="0" y="0"/>
          <a:ext cx="0" cy="0"/>
          <a:chOff x="0" y="0"/>
          <a:chExt cx="0" cy="0"/>
        </a:xfrm>
      </p:grpSpPr>
      <p:grpSp>
        <p:nvGrpSpPr>
          <p:cNvPr id="254" name="Google Shape;254;p16"/>
          <p:cNvGrpSpPr/>
          <p:nvPr/>
        </p:nvGrpSpPr>
        <p:grpSpPr>
          <a:xfrm>
            <a:off x="-781331" y="-739607"/>
            <a:ext cx="9666906" cy="5649898"/>
            <a:chOff x="-781331" y="-739607"/>
            <a:chExt cx="9666906" cy="5649898"/>
          </a:xfrm>
        </p:grpSpPr>
        <p:grpSp>
          <p:nvGrpSpPr>
            <p:cNvPr id="255" name="Google Shape;255;p16"/>
            <p:cNvGrpSpPr/>
            <p:nvPr/>
          </p:nvGrpSpPr>
          <p:grpSpPr>
            <a:xfrm>
              <a:off x="345425" y="4152001"/>
              <a:ext cx="54600" cy="758290"/>
              <a:chOff x="5739450" y="963476"/>
              <a:chExt cx="54600" cy="758290"/>
            </a:xfrm>
          </p:grpSpPr>
          <p:sp>
            <p:nvSpPr>
              <p:cNvPr id="256" name="Google Shape;256;p16"/>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16"/>
            <p:cNvSpPr/>
            <p:nvPr/>
          </p:nvSpPr>
          <p:spPr>
            <a:xfrm>
              <a:off x="8668375" y="22781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16"/>
            <p:cNvGrpSpPr/>
            <p:nvPr/>
          </p:nvGrpSpPr>
          <p:grpSpPr>
            <a:xfrm>
              <a:off x="-781331" y="-739607"/>
              <a:ext cx="1501338" cy="1501338"/>
              <a:chOff x="4721450" y="-1195651"/>
              <a:chExt cx="1020000" cy="1020000"/>
            </a:xfrm>
          </p:grpSpPr>
          <p:sp>
            <p:nvSpPr>
              <p:cNvPr id="263" name="Google Shape;263;p16"/>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7" name="Google Shape;267;p16"/>
          <p:cNvSpPr txBox="1">
            <a:spLocks noGrp="1"/>
          </p:cNvSpPr>
          <p:nvPr>
            <p:ph type="title"/>
          </p:nvPr>
        </p:nvSpPr>
        <p:spPr>
          <a:xfrm>
            <a:off x="720000" y="535000"/>
            <a:ext cx="2776200" cy="1045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8" name="Google Shape;268;p16"/>
          <p:cNvSpPr txBox="1">
            <a:spLocks noGrp="1"/>
          </p:cNvSpPr>
          <p:nvPr>
            <p:ph type="subTitle" idx="1"/>
          </p:nvPr>
        </p:nvSpPr>
        <p:spPr>
          <a:xfrm>
            <a:off x="720000" y="1580500"/>
            <a:ext cx="2776200" cy="8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9" name="Google Shape;269;p16"/>
          <p:cNvSpPr>
            <a:spLocks noGrp="1"/>
          </p:cNvSpPr>
          <p:nvPr>
            <p:ph type="pic" idx="2"/>
          </p:nvPr>
        </p:nvSpPr>
        <p:spPr>
          <a:xfrm>
            <a:off x="6212050" y="535000"/>
            <a:ext cx="2216700" cy="4073400"/>
          </a:xfrm>
          <a:prstGeom prst="roundRect">
            <a:avLst>
              <a:gd name="adj" fmla="val 16667"/>
            </a:avLst>
          </a:prstGeom>
          <a:noFill/>
          <a:ln>
            <a:noFill/>
          </a:ln>
        </p:spPr>
      </p:sp>
      <p:sp>
        <p:nvSpPr>
          <p:cNvPr id="270" name="Google Shape;270;p16"/>
          <p:cNvSpPr>
            <a:spLocks noGrp="1"/>
          </p:cNvSpPr>
          <p:nvPr>
            <p:ph type="pic" idx="3"/>
          </p:nvPr>
        </p:nvSpPr>
        <p:spPr>
          <a:xfrm>
            <a:off x="715100" y="2671350"/>
            <a:ext cx="2541000" cy="1937100"/>
          </a:xfrm>
          <a:prstGeom prst="roundRect">
            <a:avLst>
              <a:gd name="adj" fmla="val 16667"/>
            </a:avLst>
          </a:prstGeom>
          <a:noFill/>
          <a:ln>
            <a:noFill/>
          </a:ln>
        </p:spPr>
      </p:sp>
      <p:sp>
        <p:nvSpPr>
          <p:cNvPr id="271" name="Google Shape;271;p16"/>
          <p:cNvSpPr>
            <a:spLocks noGrp="1"/>
          </p:cNvSpPr>
          <p:nvPr>
            <p:ph type="pic" idx="4"/>
          </p:nvPr>
        </p:nvSpPr>
        <p:spPr>
          <a:xfrm>
            <a:off x="3346125" y="2671350"/>
            <a:ext cx="2775900" cy="1937100"/>
          </a:xfrm>
          <a:prstGeom prst="roundRect">
            <a:avLst>
              <a:gd name="adj" fmla="val 16667"/>
            </a:avLst>
          </a:prstGeom>
          <a:noFill/>
          <a:ln>
            <a:noFill/>
          </a:ln>
        </p:spPr>
      </p:sp>
      <p:sp>
        <p:nvSpPr>
          <p:cNvPr id="272" name="Google Shape;272;p16"/>
          <p:cNvSpPr>
            <a:spLocks noGrp="1"/>
          </p:cNvSpPr>
          <p:nvPr>
            <p:ph type="pic" idx="5"/>
          </p:nvPr>
        </p:nvSpPr>
        <p:spPr>
          <a:xfrm>
            <a:off x="4386900" y="535000"/>
            <a:ext cx="1735200" cy="2064300"/>
          </a:xfrm>
          <a:prstGeom prst="roundRect">
            <a:avLst>
              <a:gd name="adj" fmla="val 16667"/>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_1_1">
    <p:spTree>
      <p:nvGrpSpPr>
        <p:cNvPr id="1" name="Shape 273"/>
        <p:cNvGrpSpPr/>
        <p:nvPr/>
      </p:nvGrpSpPr>
      <p:grpSpPr>
        <a:xfrm>
          <a:off x="0" y="0"/>
          <a:ext cx="0" cy="0"/>
          <a:chOff x="0" y="0"/>
          <a:chExt cx="0" cy="0"/>
        </a:xfrm>
      </p:grpSpPr>
      <p:sp>
        <p:nvSpPr>
          <p:cNvPr id="274" name="Google Shape;274;p17"/>
          <p:cNvSpPr txBox="1">
            <a:spLocks noGrp="1"/>
          </p:cNvSpPr>
          <p:nvPr>
            <p:ph type="title"/>
          </p:nvPr>
        </p:nvSpPr>
        <p:spPr>
          <a:xfrm>
            <a:off x="867500" y="1023756"/>
            <a:ext cx="3448500" cy="1627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5" name="Google Shape;275;p17"/>
          <p:cNvSpPr txBox="1">
            <a:spLocks noGrp="1"/>
          </p:cNvSpPr>
          <p:nvPr>
            <p:ph type="subTitle" idx="1"/>
          </p:nvPr>
        </p:nvSpPr>
        <p:spPr>
          <a:xfrm>
            <a:off x="867500" y="2651244"/>
            <a:ext cx="3448500" cy="131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6" name="Google Shape;276;p17"/>
          <p:cNvSpPr>
            <a:spLocks noGrp="1"/>
          </p:cNvSpPr>
          <p:nvPr>
            <p:ph type="pic" idx="2"/>
          </p:nvPr>
        </p:nvSpPr>
        <p:spPr>
          <a:xfrm>
            <a:off x="5330793" y="1023750"/>
            <a:ext cx="2869500" cy="3096000"/>
          </a:xfrm>
          <a:prstGeom prst="roundRect">
            <a:avLst>
              <a:gd name="adj" fmla="val 16667"/>
            </a:avLst>
          </a:prstGeom>
          <a:noFill/>
          <a:ln>
            <a:noFill/>
          </a:ln>
        </p:spPr>
      </p:sp>
      <p:grpSp>
        <p:nvGrpSpPr>
          <p:cNvPr id="277" name="Google Shape;277;p17"/>
          <p:cNvGrpSpPr/>
          <p:nvPr/>
        </p:nvGrpSpPr>
        <p:grpSpPr>
          <a:xfrm>
            <a:off x="-653269" y="155851"/>
            <a:ext cx="9807073" cy="5670217"/>
            <a:chOff x="-653269" y="155851"/>
            <a:chExt cx="9807073" cy="5670217"/>
          </a:xfrm>
        </p:grpSpPr>
        <p:grpSp>
          <p:nvGrpSpPr>
            <p:cNvPr id="278" name="Google Shape;278;p17"/>
            <p:cNvGrpSpPr/>
            <p:nvPr/>
          </p:nvGrpSpPr>
          <p:grpSpPr>
            <a:xfrm>
              <a:off x="8400135" y="317922"/>
              <a:ext cx="753670" cy="217066"/>
              <a:chOff x="238125" y="1829725"/>
              <a:chExt cx="7137025" cy="2055550"/>
            </a:xfrm>
          </p:grpSpPr>
          <p:sp>
            <p:nvSpPr>
              <p:cNvPr id="279" name="Google Shape;279;p17"/>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7"/>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17"/>
            <p:cNvSpPr/>
            <p:nvPr/>
          </p:nvSpPr>
          <p:spPr>
            <a:xfrm>
              <a:off x="8671538" y="469166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17"/>
            <p:cNvGrpSpPr/>
            <p:nvPr/>
          </p:nvGrpSpPr>
          <p:grpSpPr>
            <a:xfrm>
              <a:off x="213650" y="155851"/>
              <a:ext cx="54600" cy="758290"/>
              <a:chOff x="5739450" y="963476"/>
              <a:chExt cx="54600" cy="758290"/>
            </a:xfrm>
          </p:grpSpPr>
          <p:sp>
            <p:nvSpPr>
              <p:cNvPr id="283" name="Google Shape;283;p17"/>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7"/>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7"/>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7"/>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7"/>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17"/>
            <p:cNvGrpSpPr/>
            <p:nvPr/>
          </p:nvGrpSpPr>
          <p:grpSpPr>
            <a:xfrm>
              <a:off x="-653269" y="4324731"/>
              <a:ext cx="1501338" cy="1501338"/>
              <a:chOff x="4721450" y="-1195651"/>
              <a:chExt cx="1020000" cy="1020000"/>
            </a:xfrm>
          </p:grpSpPr>
          <p:sp>
            <p:nvSpPr>
              <p:cNvPr id="289" name="Google Shape;289;p17"/>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7"/>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7"/>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7"/>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8">
    <p:spTree>
      <p:nvGrpSpPr>
        <p:cNvPr id="1" name="Shape 293"/>
        <p:cNvGrpSpPr/>
        <p:nvPr/>
      </p:nvGrpSpPr>
      <p:grpSpPr>
        <a:xfrm>
          <a:off x="0" y="0"/>
          <a:ext cx="0" cy="0"/>
          <a:chOff x="0" y="0"/>
          <a:chExt cx="0" cy="0"/>
        </a:xfrm>
      </p:grpSpPr>
      <p:sp>
        <p:nvSpPr>
          <p:cNvPr id="294" name="Google Shape;29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5" name="Google Shape;295;p18"/>
          <p:cNvSpPr txBox="1">
            <a:spLocks noGrp="1"/>
          </p:cNvSpPr>
          <p:nvPr>
            <p:ph type="subTitle" idx="1"/>
          </p:nvPr>
        </p:nvSpPr>
        <p:spPr>
          <a:xfrm>
            <a:off x="720000" y="1137550"/>
            <a:ext cx="7704000" cy="99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296" name="Google Shape;296;p18"/>
          <p:cNvSpPr txBox="1">
            <a:spLocks noGrp="1"/>
          </p:cNvSpPr>
          <p:nvPr>
            <p:ph type="subTitle" idx="2"/>
          </p:nvPr>
        </p:nvSpPr>
        <p:spPr>
          <a:xfrm>
            <a:off x="720000" y="2135050"/>
            <a:ext cx="7704000" cy="14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297" name="Google Shape;297;p18"/>
          <p:cNvSpPr txBox="1">
            <a:spLocks noGrp="1"/>
          </p:cNvSpPr>
          <p:nvPr>
            <p:ph type="subTitle" idx="3"/>
          </p:nvPr>
        </p:nvSpPr>
        <p:spPr>
          <a:xfrm>
            <a:off x="720000" y="3611160"/>
            <a:ext cx="7704000" cy="99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grpSp>
        <p:nvGrpSpPr>
          <p:cNvPr id="298" name="Google Shape;298;p18"/>
          <p:cNvGrpSpPr/>
          <p:nvPr/>
        </p:nvGrpSpPr>
        <p:grpSpPr>
          <a:xfrm>
            <a:off x="-786231" y="-861457"/>
            <a:ext cx="10711563" cy="6717938"/>
            <a:chOff x="-786231" y="-861457"/>
            <a:chExt cx="10711563" cy="6717938"/>
          </a:xfrm>
        </p:grpSpPr>
        <p:grpSp>
          <p:nvGrpSpPr>
            <p:cNvPr id="299" name="Google Shape;299;p18"/>
            <p:cNvGrpSpPr/>
            <p:nvPr/>
          </p:nvGrpSpPr>
          <p:grpSpPr>
            <a:xfrm>
              <a:off x="8795450" y="259426"/>
              <a:ext cx="54600" cy="758290"/>
              <a:chOff x="5739450" y="963476"/>
              <a:chExt cx="54600" cy="758290"/>
            </a:xfrm>
          </p:grpSpPr>
          <p:sp>
            <p:nvSpPr>
              <p:cNvPr id="300" name="Google Shape;300;p18"/>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8"/>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8"/>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8"/>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8"/>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18"/>
            <p:cNvGrpSpPr/>
            <p:nvPr/>
          </p:nvGrpSpPr>
          <p:grpSpPr>
            <a:xfrm>
              <a:off x="-786231" y="-861457"/>
              <a:ext cx="1501338" cy="1501338"/>
              <a:chOff x="4721450" y="-1195651"/>
              <a:chExt cx="1020000" cy="1020000"/>
            </a:xfrm>
          </p:grpSpPr>
          <p:sp>
            <p:nvSpPr>
              <p:cNvPr id="306" name="Google Shape;306;p18"/>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8"/>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8"/>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8"/>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18"/>
            <p:cNvGrpSpPr/>
            <p:nvPr/>
          </p:nvGrpSpPr>
          <p:grpSpPr>
            <a:xfrm>
              <a:off x="8423994" y="4355143"/>
              <a:ext cx="1501338" cy="1501338"/>
              <a:chOff x="4721450" y="-1195651"/>
              <a:chExt cx="1020000" cy="1020000"/>
            </a:xfrm>
          </p:grpSpPr>
          <p:sp>
            <p:nvSpPr>
              <p:cNvPr id="311" name="Google Shape;311;p18"/>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8"/>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8"/>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8"/>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315"/>
        <p:cNvGrpSpPr/>
        <p:nvPr/>
      </p:nvGrpSpPr>
      <p:grpSpPr>
        <a:xfrm>
          <a:off x="0" y="0"/>
          <a:ext cx="0" cy="0"/>
          <a:chOff x="0" y="0"/>
          <a:chExt cx="0" cy="0"/>
        </a:xfrm>
      </p:grpSpPr>
      <p:sp>
        <p:nvSpPr>
          <p:cNvPr id="316" name="Google Shape;31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7" name="Google Shape;317;p19"/>
          <p:cNvSpPr txBox="1">
            <a:spLocks noGrp="1"/>
          </p:cNvSpPr>
          <p:nvPr>
            <p:ph type="subTitle" idx="1"/>
          </p:nvPr>
        </p:nvSpPr>
        <p:spPr>
          <a:xfrm>
            <a:off x="720000" y="2258175"/>
            <a:ext cx="2512200" cy="15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8" name="Google Shape;318;p19"/>
          <p:cNvSpPr txBox="1">
            <a:spLocks noGrp="1"/>
          </p:cNvSpPr>
          <p:nvPr>
            <p:ph type="subTitle" idx="2"/>
          </p:nvPr>
        </p:nvSpPr>
        <p:spPr>
          <a:xfrm>
            <a:off x="3232202" y="2258175"/>
            <a:ext cx="2512200" cy="15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9" name="Google Shape;319;p19"/>
          <p:cNvSpPr txBox="1">
            <a:spLocks noGrp="1"/>
          </p:cNvSpPr>
          <p:nvPr>
            <p:ph type="subTitle" idx="3"/>
          </p:nvPr>
        </p:nvSpPr>
        <p:spPr>
          <a:xfrm>
            <a:off x="5744404" y="2258175"/>
            <a:ext cx="2512200" cy="15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0" name="Google Shape;320;p19"/>
          <p:cNvSpPr txBox="1">
            <a:spLocks noGrp="1"/>
          </p:cNvSpPr>
          <p:nvPr>
            <p:ph type="subTitle" idx="4"/>
          </p:nvPr>
        </p:nvSpPr>
        <p:spPr>
          <a:xfrm>
            <a:off x="720000" y="1806675"/>
            <a:ext cx="25122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21" name="Google Shape;321;p19"/>
          <p:cNvSpPr txBox="1">
            <a:spLocks noGrp="1"/>
          </p:cNvSpPr>
          <p:nvPr>
            <p:ph type="subTitle" idx="5"/>
          </p:nvPr>
        </p:nvSpPr>
        <p:spPr>
          <a:xfrm>
            <a:off x="3232210" y="1806675"/>
            <a:ext cx="25122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22" name="Google Shape;322;p19"/>
          <p:cNvSpPr txBox="1">
            <a:spLocks noGrp="1"/>
          </p:cNvSpPr>
          <p:nvPr>
            <p:ph type="subTitle" idx="6"/>
          </p:nvPr>
        </p:nvSpPr>
        <p:spPr>
          <a:xfrm>
            <a:off x="5744411" y="1806675"/>
            <a:ext cx="25122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323" name="Google Shape;323;p19"/>
          <p:cNvGrpSpPr/>
          <p:nvPr/>
        </p:nvGrpSpPr>
        <p:grpSpPr>
          <a:xfrm>
            <a:off x="-823782" y="155851"/>
            <a:ext cx="9774636" cy="5797934"/>
            <a:chOff x="-823782" y="155851"/>
            <a:chExt cx="9774636" cy="5797934"/>
          </a:xfrm>
        </p:grpSpPr>
        <p:grpSp>
          <p:nvGrpSpPr>
            <p:cNvPr id="324" name="Google Shape;324;p19"/>
            <p:cNvGrpSpPr/>
            <p:nvPr/>
          </p:nvGrpSpPr>
          <p:grpSpPr>
            <a:xfrm flipH="1">
              <a:off x="-823782" y="4414911"/>
              <a:ext cx="1538874" cy="1538874"/>
              <a:chOff x="4721450" y="-1195651"/>
              <a:chExt cx="1020000" cy="1020000"/>
            </a:xfrm>
          </p:grpSpPr>
          <p:sp>
            <p:nvSpPr>
              <p:cNvPr id="325" name="Google Shape;325;p19"/>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19"/>
            <p:cNvSpPr/>
            <p:nvPr/>
          </p:nvSpPr>
          <p:spPr>
            <a:xfrm flipH="1">
              <a:off x="8733654" y="469166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19"/>
            <p:cNvGrpSpPr/>
            <p:nvPr/>
          </p:nvGrpSpPr>
          <p:grpSpPr>
            <a:xfrm flipH="1">
              <a:off x="8814942" y="155851"/>
              <a:ext cx="54600" cy="758290"/>
              <a:chOff x="5739450" y="963476"/>
              <a:chExt cx="54600" cy="758290"/>
            </a:xfrm>
          </p:grpSpPr>
          <p:sp>
            <p:nvSpPr>
              <p:cNvPr id="331" name="Google Shape;331;p19"/>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9"/>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9"/>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19"/>
            <p:cNvGrpSpPr/>
            <p:nvPr/>
          </p:nvGrpSpPr>
          <p:grpSpPr>
            <a:xfrm flipH="1">
              <a:off x="0" y="155860"/>
              <a:ext cx="753670" cy="217066"/>
              <a:chOff x="238125" y="1829725"/>
              <a:chExt cx="7137025" cy="2055550"/>
            </a:xfrm>
          </p:grpSpPr>
          <p:sp>
            <p:nvSpPr>
              <p:cNvPr id="337" name="Google Shape;337;p19"/>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39"/>
        <p:cNvGrpSpPr/>
        <p:nvPr/>
      </p:nvGrpSpPr>
      <p:grpSpPr>
        <a:xfrm>
          <a:off x="0" y="0"/>
          <a:ext cx="0" cy="0"/>
          <a:chOff x="0" y="0"/>
          <a:chExt cx="0" cy="0"/>
        </a:xfrm>
      </p:grpSpPr>
      <p:sp>
        <p:nvSpPr>
          <p:cNvPr id="340" name="Google Shape;34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1" name="Google Shape;341;p20"/>
          <p:cNvSpPr txBox="1">
            <a:spLocks noGrp="1"/>
          </p:cNvSpPr>
          <p:nvPr>
            <p:ph type="subTitle" idx="1"/>
          </p:nvPr>
        </p:nvSpPr>
        <p:spPr>
          <a:xfrm>
            <a:off x="720000" y="1225100"/>
            <a:ext cx="33534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342" name="Google Shape;342;p20"/>
          <p:cNvSpPr txBox="1">
            <a:spLocks noGrp="1"/>
          </p:cNvSpPr>
          <p:nvPr>
            <p:ph type="subTitle" idx="2"/>
          </p:nvPr>
        </p:nvSpPr>
        <p:spPr>
          <a:xfrm>
            <a:off x="720000" y="1674806"/>
            <a:ext cx="33534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3" name="Google Shape;343;p20"/>
          <p:cNvSpPr txBox="1">
            <a:spLocks noGrp="1"/>
          </p:cNvSpPr>
          <p:nvPr>
            <p:ph type="subTitle" idx="3"/>
          </p:nvPr>
        </p:nvSpPr>
        <p:spPr>
          <a:xfrm>
            <a:off x="4378214" y="1674806"/>
            <a:ext cx="33534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4" name="Google Shape;344;p20"/>
          <p:cNvSpPr txBox="1">
            <a:spLocks noGrp="1"/>
          </p:cNvSpPr>
          <p:nvPr>
            <p:ph type="subTitle" idx="4"/>
          </p:nvPr>
        </p:nvSpPr>
        <p:spPr>
          <a:xfrm>
            <a:off x="720000" y="3391886"/>
            <a:ext cx="33534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5" name="Google Shape;345;p20"/>
          <p:cNvSpPr txBox="1">
            <a:spLocks noGrp="1"/>
          </p:cNvSpPr>
          <p:nvPr>
            <p:ph type="subTitle" idx="5"/>
          </p:nvPr>
        </p:nvSpPr>
        <p:spPr>
          <a:xfrm>
            <a:off x="4378214" y="3391886"/>
            <a:ext cx="33534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6" name="Google Shape;346;p20"/>
          <p:cNvSpPr txBox="1">
            <a:spLocks noGrp="1"/>
          </p:cNvSpPr>
          <p:nvPr>
            <p:ph type="subTitle" idx="6"/>
          </p:nvPr>
        </p:nvSpPr>
        <p:spPr>
          <a:xfrm>
            <a:off x="720000" y="2942180"/>
            <a:ext cx="33534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347" name="Google Shape;347;p20"/>
          <p:cNvSpPr txBox="1">
            <a:spLocks noGrp="1"/>
          </p:cNvSpPr>
          <p:nvPr>
            <p:ph type="subTitle" idx="7"/>
          </p:nvPr>
        </p:nvSpPr>
        <p:spPr>
          <a:xfrm>
            <a:off x="4378211" y="1225100"/>
            <a:ext cx="33534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348" name="Google Shape;348;p20"/>
          <p:cNvSpPr txBox="1">
            <a:spLocks noGrp="1"/>
          </p:cNvSpPr>
          <p:nvPr>
            <p:ph type="subTitle" idx="8"/>
          </p:nvPr>
        </p:nvSpPr>
        <p:spPr>
          <a:xfrm>
            <a:off x="4378211" y="2942180"/>
            <a:ext cx="33534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grpSp>
        <p:nvGrpSpPr>
          <p:cNvPr id="349" name="Google Shape;349;p20"/>
          <p:cNvGrpSpPr/>
          <p:nvPr/>
        </p:nvGrpSpPr>
        <p:grpSpPr>
          <a:xfrm>
            <a:off x="-649456" y="-699882"/>
            <a:ext cx="10479038" cy="6521038"/>
            <a:chOff x="-649456" y="-699882"/>
            <a:chExt cx="10479038" cy="6521038"/>
          </a:xfrm>
        </p:grpSpPr>
        <p:grpSp>
          <p:nvGrpSpPr>
            <p:cNvPr id="350" name="Google Shape;350;p20"/>
            <p:cNvGrpSpPr/>
            <p:nvPr/>
          </p:nvGrpSpPr>
          <p:grpSpPr>
            <a:xfrm flipH="1">
              <a:off x="8814942" y="4039726"/>
              <a:ext cx="54600" cy="758290"/>
              <a:chOff x="5739450" y="963476"/>
              <a:chExt cx="54600" cy="758290"/>
            </a:xfrm>
          </p:grpSpPr>
          <p:sp>
            <p:nvSpPr>
              <p:cNvPr id="351" name="Google Shape;351;p20"/>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0"/>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0"/>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20"/>
            <p:cNvGrpSpPr/>
            <p:nvPr/>
          </p:nvGrpSpPr>
          <p:grpSpPr>
            <a:xfrm>
              <a:off x="-649456" y="-699882"/>
              <a:ext cx="10479038" cy="6521038"/>
              <a:chOff x="-649456" y="-699882"/>
              <a:chExt cx="10479038" cy="6521038"/>
            </a:xfrm>
          </p:grpSpPr>
          <p:grpSp>
            <p:nvGrpSpPr>
              <p:cNvPr id="357" name="Google Shape;357;p20"/>
              <p:cNvGrpSpPr/>
              <p:nvPr/>
            </p:nvGrpSpPr>
            <p:grpSpPr>
              <a:xfrm>
                <a:off x="-649456" y="4319818"/>
                <a:ext cx="1501338" cy="1501338"/>
                <a:chOff x="4721450" y="-1195651"/>
                <a:chExt cx="1020000" cy="1020000"/>
              </a:xfrm>
            </p:grpSpPr>
            <p:sp>
              <p:nvSpPr>
                <p:cNvPr id="358" name="Google Shape;358;p20"/>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0"/>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0"/>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0"/>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20"/>
              <p:cNvGrpSpPr/>
              <p:nvPr/>
            </p:nvGrpSpPr>
            <p:grpSpPr>
              <a:xfrm>
                <a:off x="8328244" y="-699882"/>
                <a:ext cx="1501338" cy="1501338"/>
                <a:chOff x="4721450" y="-1195651"/>
                <a:chExt cx="1020000" cy="1020000"/>
              </a:xfrm>
            </p:grpSpPr>
            <p:sp>
              <p:nvSpPr>
                <p:cNvPr id="363" name="Google Shape;363;p20"/>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0"/>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0"/>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0"/>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67"/>
        <p:cNvGrpSpPr/>
        <p:nvPr/>
      </p:nvGrpSpPr>
      <p:grpSpPr>
        <a:xfrm>
          <a:off x="0" y="0"/>
          <a:ext cx="0" cy="0"/>
          <a:chOff x="0" y="0"/>
          <a:chExt cx="0" cy="0"/>
        </a:xfrm>
      </p:grpSpPr>
      <p:sp>
        <p:nvSpPr>
          <p:cNvPr id="368" name="Google Shape;368;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9" name="Google Shape;369;p21"/>
          <p:cNvSpPr txBox="1">
            <a:spLocks noGrp="1"/>
          </p:cNvSpPr>
          <p:nvPr>
            <p:ph type="subTitle" idx="1"/>
          </p:nvPr>
        </p:nvSpPr>
        <p:spPr>
          <a:xfrm>
            <a:off x="720000" y="1662651"/>
            <a:ext cx="2333400" cy="103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0" name="Google Shape;370;p21"/>
          <p:cNvSpPr txBox="1">
            <a:spLocks noGrp="1"/>
          </p:cNvSpPr>
          <p:nvPr>
            <p:ph type="subTitle" idx="2"/>
          </p:nvPr>
        </p:nvSpPr>
        <p:spPr>
          <a:xfrm>
            <a:off x="3207000" y="1662651"/>
            <a:ext cx="2333400" cy="103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1" name="Google Shape;371;p21"/>
          <p:cNvSpPr txBox="1">
            <a:spLocks noGrp="1"/>
          </p:cNvSpPr>
          <p:nvPr>
            <p:ph type="subTitle" idx="3"/>
          </p:nvPr>
        </p:nvSpPr>
        <p:spPr>
          <a:xfrm>
            <a:off x="720000" y="3392950"/>
            <a:ext cx="2334600" cy="103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2" name="Google Shape;372;p21"/>
          <p:cNvSpPr txBox="1">
            <a:spLocks noGrp="1"/>
          </p:cNvSpPr>
          <p:nvPr>
            <p:ph type="subTitle" idx="4"/>
          </p:nvPr>
        </p:nvSpPr>
        <p:spPr>
          <a:xfrm>
            <a:off x="3207000" y="3392950"/>
            <a:ext cx="2334600" cy="103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3" name="Google Shape;373;p21"/>
          <p:cNvSpPr txBox="1">
            <a:spLocks noGrp="1"/>
          </p:cNvSpPr>
          <p:nvPr>
            <p:ph type="subTitle" idx="5"/>
          </p:nvPr>
        </p:nvSpPr>
        <p:spPr>
          <a:xfrm>
            <a:off x="5694001" y="1662651"/>
            <a:ext cx="2333400" cy="103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4" name="Google Shape;374;p21"/>
          <p:cNvSpPr txBox="1">
            <a:spLocks noGrp="1"/>
          </p:cNvSpPr>
          <p:nvPr>
            <p:ph type="subTitle" idx="6"/>
          </p:nvPr>
        </p:nvSpPr>
        <p:spPr>
          <a:xfrm>
            <a:off x="5694001" y="3392950"/>
            <a:ext cx="2333400" cy="103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5" name="Google Shape;375;p21"/>
          <p:cNvSpPr txBox="1">
            <a:spLocks noGrp="1"/>
          </p:cNvSpPr>
          <p:nvPr>
            <p:ph type="subTitle" idx="7"/>
          </p:nvPr>
        </p:nvSpPr>
        <p:spPr>
          <a:xfrm>
            <a:off x="720000" y="1361750"/>
            <a:ext cx="2334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76" name="Google Shape;376;p21"/>
          <p:cNvSpPr txBox="1">
            <a:spLocks noGrp="1"/>
          </p:cNvSpPr>
          <p:nvPr>
            <p:ph type="subTitle" idx="8"/>
          </p:nvPr>
        </p:nvSpPr>
        <p:spPr>
          <a:xfrm>
            <a:off x="3207001" y="1361750"/>
            <a:ext cx="2334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77" name="Google Shape;377;p21"/>
          <p:cNvSpPr txBox="1">
            <a:spLocks noGrp="1"/>
          </p:cNvSpPr>
          <p:nvPr>
            <p:ph type="subTitle" idx="9"/>
          </p:nvPr>
        </p:nvSpPr>
        <p:spPr>
          <a:xfrm>
            <a:off x="5694004" y="1361750"/>
            <a:ext cx="2334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78" name="Google Shape;378;p21"/>
          <p:cNvSpPr txBox="1">
            <a:spLocks noGrp="1"/>
          </p:cNvSpPr>
          <p:nvPr>
            <p:ph type="subTitle" idx="13"/>
          </p:nvPr>
        </p:nvSpPr>
        <p:spPr>
          <a:xfrm>
            <a:off x="720000" y="3088828"/>
            <a:ext cx="2334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79" name="Google Shape;379;p21"/>
          <p:cNvSpPr txBox="1">
            <a:spLocks noGrp="1"/>
          </p:cNvSpPr>
          <p:nvPr>
            <p:ph type="subTitle" idx="14"/>
          </p:nvPr>
        </p:nvSpPr>
        <p:spPr>
          <a:xfrm>
            <a:off x="3207001" y="3088828"/>
            <a:ext cx="2334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80" name="Google Shape;380;p21"/>
          <p:cNvSpPr txBox="1">
            <a:spLocks noGrp="1"/>
          </p:cNvSpPr>
          <p:nvPr>
            <p:ph type="subTitle" idx="15"/>
          </p:nvPr>
        </p:nvSpPr>
        <p:spPr>
          <a:xfrm>
            <a:off x="5694004" y="3088828"/>
            <a:ext cx="2334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381" name="Google Shape;381;p21"/>
          <p:cNvGrpSpPr/>
          <p:nvPr/>
        </p:nvGrpSpPr>
        <p:grpSpPr>
          <a:xfrm>
            <a:off x="-786231" y="-861457"/>
            <a:ext cx="10711563" cy="6717938"/>
            <a:chOff x="-786231" y="-861457"/>
            <a:chExt cx="10711563" cy="6717938"/>
          </a:xfrm>
        </p:grpSpPr>
        <p:sp>
          <p:nvSpPr>
            <p:cNvPr id="382" name="Google Shape;382;p21"/>
            <p:cNvSpPr/>
            <p:nvPr/>
          </p:nvSpPr>
          <p:spPr>
            <a:xfrm>
              <a:off x="8668375" y="22781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1"/>
            <p:cNvGrpSpPr/>
            <p:nvPr/>
          </p:nvGrpSpPr>
          <p:grpSpPr>
            <a:xfrm>
              <a:off x="-3" y="4796597"/>
              <a:ext cx="753670" cy="217066"/>
              <a:chOff x="238125" y="1829725"/>
              <a:chExt cx="7137025" cy="2055550"/>
            </a:xfrm>
          </p:grpSpPr>
          <p:sp>
            <p:nvSpPr>
              <p:cNvPr id="384" name="Google Shape;384;p21"/>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21"/>
            <p:cNvGrpSpPr/>
            <p:nvPr/>
          </p:nvGrpSpPr>
          <p:grpSpPr>
            <a:xfrm>
              <a:off x="-786231" y="-861457"/>
              <a:ext cx="1501338" cy="1501338"/>
              <a:chOff x="4721450" y="-1195651"/>
              <a:chExt cx="1020000" cy="1020000"/>
            </a:xfrm>
          </p:grpSpPr>
          <p:sp>
            <p:nvSpPr>
              <p:cNvPr id="387" name="Google Shape;387;p21"/>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 name="Google Shape;391;p21"/>
            <p:cNvGrpSpPr/>
            <p:nvPr/>
          </p:nvGrpSpPr>
          <p:grpSpPr>
            <a:xfrm>
              <a:off x="8423994" y="4355143"/>
              <a:ext cx="1501338" cy="1501338"/>
              <a:chOff x="4721450" y="-1195651"/>
              <a:chExt cx="1020000" cy="1020000"/>
            </a:xfrm>
          </p:grpSpPr>
          <p:sp>
            <p:nvSpPr>
              <p:cNvPr id="392" name="Google Shape;392;p21"/>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1"/>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30"/>
        <p:cNvGrpSpPr/>
        <p:nvPr/>
      </p:nvGrpSpPr>
      <p:grpSpPr>
        <a:xfrm>
          <a:off x="0" y="0"/>
          <a:ext cx="0" cy="0"/>
          <a:chOff x="0" y="0"/>
          <a:chExt cx="0" cy="0"/>
        </a:xfrm>
      </p:grpSpPr>
      <p:grpSp>
        <p:nvGrpSpPr>
          <p:cNvPr id="431" name="Google Shape;431;p24"/>
          <p:cNvGrpSpPr/>
          <p:nvPr/>
        </p:nvGrpSpPr>
        <p:grpSpPr>
          <a:xfrm>
            <a:off x="-823782" y="155851"/>
            <a:ext cx="9774636" cy="5797934"/>
            <a:chOff x="-823782" y="155851"/>
            <a:chExt cx="9774636" cy="5797934"/>
          </a:xfrm>
        </p:grpSpPr>
        <p:grpSp>
          <p:nvGrpSpPr>
            <p:cNvPr id="432" name="Google Shape;432;p24"/>
            <p:cNvGrpSpPr/>
            <p:nvPr/>
          </p:nvGrpSpPr>
          <p:grpSpPr>
            <a:xfrm flipH="1">
              <a:off x="-823782" y="4414911"/>
              <a:ext cx="1538874" cy="1538874"/>
              <a:chOff x="4721450" y="-1195651"/>
              <a:chExt cx="1020000" cy="1020000"/>
            </a:xfrm>
          </p:grpSpPr>
          <p:sp>
            <p:nvSpPr>
              <p:cNvPr id="433" name="Google Shape;433;p24"/>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4"/>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4"/>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4"/>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4"/>
            <p:cNvSpPr/>
            <p:nvPr/>
          </p:nvSpPr>
          <p:spPr>
            <a:xfrm flipH="1">
              <a:off x="8733654" y="469166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24"/>
            <p:cNvGrpSpPr/>
            <p:nvPr/>
          </p:nvGrpSpPr>
          <p:grpSpPr>
            <a:xfrm flipH="1">
              <a:off x="8814942" y="155851"/>
              <a:ext cx="54600" cy="758290"/>
              <a:chOff x="5739450" y="963476"/>
              <a:chExt cx="54600" cy="758290"/>
            </a:xfrm>
          </p:grpSpPr>
          <p:sp>
            <p:nvSpPr>
              <p:cNvPr id="439" name="Google Shape;439;p24"/>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4"/>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4"/>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4"/>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4"/>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4"/>
            <p:cNvGrpSpPr/>
            <p:nvPr/>
          </p:nvGrpSpPr>
          <p:grpSpPr>
            <a:xfrm flipH="1">
              <a:off x="0" y="155860"/>
              <a:ext cx="753670" cy="217066"/>
              <a:chOff x="238125" y="1829725"/>
              <a:chExt cx="7137025" cy="2055550"/>
            </a:xfrm>
          </p:grpSpPr>
          <p:sp>
            <p:nvSpPr>
              <p:cNvPr id="445" name="Google Shape;445;p24"/>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4"/>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flipH="1">
            <a:off x="4314375" y="2651225"/>
            <a:ext cx="3812100" cy="1345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3"/>
          <p:cNvSpPr txBox="1">
            <a:spLocks noGrp="1"/>
          </p:cNvSpPr>
          <p:nvPr>
            <p:ph type="title" idx="2" hasCustomPrompt="1"/>
          </p:nvPr>
        </p:nvSpPr>
        <p:spPr>
          <a:xfrm flipH="1">
            <a:off x="4314275" y="1428775"/>
            <a:ext cx="1929000" cy="11106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34" name="Google Shape;34;p3"/>
          <p:cNvGrpSpPr/>
          <p:nvPr/>
        </p:nvGrpSpPr>
        <p:grpSpPr>
          <a:xfrm>
            <a:off x="-6" y="-739607"/>
            <a:ext cx="9144006" cy="6697038"/>
            <a:chOff x="-6" y="-739607"/>
            <a:chExt cx="9144006" cy="6697038"/>
          </a:xfrm>
        </p:grpSpPr>
        <p:grpSp>
          <p:nvGrpSpPr>
            <p:cNvPr id="35" name="Google Shape;35;p3"/>
            <p:cNvGrpSpPr/>
            <p:nvPr/>
          </p:nvGrpSpPr>
          <p:grpSpPr>
            <a:xfrm>
              <a:off x="8390330" y="4499972"/>
              <a:ext cx="753670" cy="217066"/>
              <a:chOff x="238125" y="1829725"/>
              <a:chExt cx="7137025" cy="2055550"/>
            </a:xfrm>
          </p:grpSpPr>
          <p:sp>
            <p:nvSpPr>
              <p:cNvPr id="36" name="Google Shape;36;p3"/>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3"/>
            <p:cNvSpPr/>
            <p:nvPr/>
          </p:nvSpPr>
          <p:spPr>
            <a:xfrm flipH="1">
              <a:off x="275540" y="22781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6" y="-739607"/>
              <a:ext cx="7537238" cy="6697038"/>
              <a:chOff x="-6" y="-739607"/>
              <a:chExt cx="7537238" cy="6697038"/>
            </a:xfrm>
          </p:grpSpPr>
          <p:grpSp>
            <p:nvGrpSpPr>
              <p:cNvPr id="40" name="Google Shape;40;p3"/>
              <p:cNvGrpSpPr/>
              <p:nvPr/>
            </p:nvGrpSpPr>
            <p:grpSpPr>
              <a:xfrm>
                <a:off x="6035894" y="-739607"/>
                <a:ext cx="1501338" cy="1501338"/>
                <a:chOff x="4721450" y="-1195651"/>
                <a:chExt cx="1020000" cy="1020000"/>
              </a:xfrm>
            </p:grpSpPr>
            <p:sp>
              <p:nvSpPr>
                <p:cNvPr id="41" name="Google Shape;41;p3"/>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3"/>
              <p:cNvGrpSpPr/>
              <p:nvPr/>
            </p:nvGrpSpPr>
            <p:grpSpPr>
              <a:xfrm>
                <a:off x="-6" y="4456093"/>
                <a:ext cx="1501338" cy="1501338"/>
                <a:chOff x="5255607" y="-642676"/>
                <a:chExt cx="1020000" cy="1020000"/>
              </a:xfrm>
            </p:grpSpPr>
            <p:sp>
              <p:nvSpPr>
                <p:cNvPr id="46" name="Google Shape;46;p3"/>
                <p:cNvSpPr/>
                <p:nvPr/>
              </p:nvSpPr>
              <p:spPr>
                <a:xfrm>
                  <a:off x="5255607" y="-642676"/>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5365435" y="-532847"/>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5455909" y="-442373"/>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5564818" y="-333464"/>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0"/>
        <p:cNvGrpSpPr/>
        <p:nvPr/>
      </p:nvGrpSpPr>
      <p:grpSpPr>
        <a:xfrm>
          <a:off x="0" y="0"/>
          <a:ext cx="0" cy="0"/>
          <a:chOff x="0" y="0"/>
          <a:chExt cx="0" cy="0"/>
        </a:xfrm>
      </p:grpSpPr>
      <p:sp>
        <p:nvSpPr>
          <p:cNvPr id="51" name="Google Shape;5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solidFill>
                  <a:srgbClr val="434343"/>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grpSp>
        <p:nvGrpSpPr>
          <p:cNvPr id="53" name="Google Shape;53;p4"/>
          <p:cNvGrpSpPr/>
          <p:nvPr/>
        </p:nvGrpSpPr>
        <p:grpSpPr>
          <a:xfrm>
            <a:off x="-785025" y="155851"/>
            <a:ext cx="9942017" cy="5797934"/>
            <a:chOff x="-785025" y="155851"/>
            <a:chExt cx="9942017" cy="5797934"/>
          </a:xfrm>
        </p:grpSpPr>
        <p:grpSp>
          <p:nvGrpSpPr>
            <p:cNvPr id="54" name="Google Shape;54;p4"/>
            <p:cNvGrpSpPr/>
            <p:nvPr/>
          </p:nvGrpSpPr>
          <p:grpSpPr>
            <a:xfrm>
              <a:off x="8403322" y="317935"/>
              <a:ext cx="753670" cy="217066"/>
              <a:chOff x="238125" y="1829725"/>
              <a:chExt cx="7137025" cy="2055550"/>
            </a:xfrm>
          </p:grpSpPr>
          <p:sp>
            <p:nvSpPr>
              <p:cNvPr id="55" name="Google Shape;55;p4"/>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4"/>
            <p:cNvSpPr/>
            <p:nvPr/>
          </p:nvSpPr>
          <p:spPr>
            <a:xfrm>
              <a:off x="8671538" y="469166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4"/>
            <p:cNvGrpSpPr/>
            <p:nvPr/>
          </p:nvGrpSpPr>
          <p:grpSpPr>
            <a:xfrm>
              <a:off x="213650" y="155851"/>
              <a:ext cx="54600" cy="758290"/>
              <a:chOff x="5739450" y="963476"/>
              <a:chExt cx="54600" cy="758290"/>
            </a:xfrm>
          </p:grpSpPr>
          <p:sp>
            <p:nvSpPr>
              <p:cNvPr id="59" name="Google Shape;59;p4"/>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4"/>
            <p:cNvGrpSpPr/>
            <p:nvPr/>
          </p:nvGrpSpPr>
          <p:grpSpPr>
            <a:xfrm>
              <a:off x="-785025" y="4414911"/>
              <a:ext cx="1538874" cy="1538874"/>
              <a:chOff x="4721450" y="-1195651"/>
              <a:chExt cx="1020000" cy="1020000"/>
            </a:xfrm>
          </p:grpSpPr>
          <p:sp>
            <p:nvSpPr>
              <p:cNvPr id="65" name="Google Shape;65;p4"/>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9"/>
        <p:cNvGrpSpPr/>
        <p:nvPr/>
      </p:nvGrpSpPr>
      <p:grpSpPr>
        <a:xfrm>
          <a:off x="0" y="0"/>
          <a:ext cx="0" cy="0"/>
          <a:chOff x="0" y="0"/>
          <a:chExt cx="0" cy="0"/>
        </a:xfrm>
      </p:grpSpPr>
      <p:sp>
        <p:nvSpPr>
          <p:cNvPr id="70" name="Google Shape;7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1" name="Google Shape;71;p5"/>
          <p:cNvSpPr txBox="1">
            <a:spLocks noGrp="1"/>
          </p:cNvSpPr>
          <p:nvPr>
            <p:ph type="subTitle" idx="1"/>
          </p:nvPr>
        </p:nvSpPr>
        <p:spPr>
          <a:xfrm>
            <a:off x="4225650" y="2254602"/>
            <a:ext cx="2805900" cy="14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 name="Google Shape;72;p5"/>
          <p:cNvSpPr txBox="1">
            <a:spLocks noGrp="1"/>
          </p:cNvSpPr>
          <p:nvPr>
            <p:ph type="subTitle" idx="2"/>
          </p:nvPr>
        </p:nvSpPr>
        <p:spPr>
          <a:xfrm>
            <a:off x="720000" y="2254601"/>
            <a:ext cx="2738100" cy="14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3" name="Google Shape;73;p5"/>
          <p:cNvSpPr txBox="1">
            <a:spLocks noGrp="1"/>
          </p:cNvSpPr>
          <p:nvPr>
            <p:ph type="subTitle" idx="3"/>
          </p:nvPr>
        </p:nvSpPr>
        <p:spPr>
          <a:xfrm>
            <a:off x="720000" y="1771900"/>
            <a:ext cx="27381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4" name="Google Shape;74;p5"/>
          <p:cNvSpPr txBox="1">
            <a:spLocks noGrp="1"/>
          </p:cNvSpPr>
          <p:nvPr>
            <p:ph type="subTitle" idx="4"/>
          </p:nvPr>
        </p:nvSpPr>
        <p:spPr>
          <a:xfrm>
            <a:off x="4225650" y="1771900"/>
            <a:ext cx="28059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75" name="Google Shape;75;p5"/>
          <p:cNvGrpSpPr/>
          <p:nvPr/>
        </p:nvGrpSpPr>
        <p:grpSpPr>
          <a:xfrm>
            <a:off x="10" y="-827760"/>
            <a:ext cx="9906664" cy="5706586"/>
            <a:chOff x="10" y="-827760"/>
            <a:chExt cx="9906664" cy="5706586"/>
          </a:xfrm>
        </p:grpSpPr>
        <p:grpSp>
          <p:nvGrpSpPr>
            <p:cNvPr id="76" name="Google Shape;76;p5"/>
            <p:cNvGrpSpPr/>
            <p:nvPr/>
          </p:nvGrpSpPr>
          <p:grpSpPr>
            <a:xfrm flipH="1">
              <a:off x="8216534" y="-827760"/>
              <a:ext cx="1690140" cy="1690140"/>
              <a:chOff x="4721450" y="-1195651"/>
              <a:chExt cx="1020000" cy="1020000"/>
            </a:xfrm>
          </p:grpSpPr>
          <p:sp>
            <p:nvSpPr>
              <p:cNvPr id="77" name="Google Shape;77;p5"/>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5"/>
            <p:cNvGrpSpPr/>
            <p:nvPr/>
          </p:nvGrpSpPr>
          <p:grpSpPr>
            <a:xfrm>
              <a:off x="10" y="4661760"/>
              <a:ext cx="753670" cy="217066"/>
              <a:chOff x="238125" y="1829725"/>
              <a:chExt cx="7137025" cy="2055550"/>
            </a:xfrm>
          </p:grpSpPr>
          <p:sp>
            <p:nvSpPr>
              <p:cNvPr id="82" name="Google Shape;82;p5"/>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5"/>
            <p:cNvSpPr/>
            <p:nvPr/>
          </p:nvSpPr>
          <p:spPr>
            <a:xfrm>
              <a:off x="163550" y="227825"/>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5"/>
            <p:cNvGrpSpPr/>
            <p:nvPr/>
          </p:nvGrpSpPr>
          <p:grpSpPr>
            <a:xfrm>
              <a:off x="8828625" y="4120526"/>
              <a:ext cx="54600" cy="758290"/>
              <a:chOff x="5739450" y="963476"/>
              <a:chExt cx="54600" cy="758290"/>
            </a:xfrm>
          </p:grpSpPr>
          <p:sp>
            <p:nvSpPr>
              <p:cNvPr id="86" name="Google Shape;86;p5"/>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3" name="Google Shape;93;p6"/>
          <p:cNvGrpSpPr/>
          <p:nvPr/>
        </p:nvGrpSpPr>
        <p:grpSpPr>
          <a:xfrm>
            <a:off x="10" y="-594932"/>
            <a:ext cx="9672122" cy="5312044"/>
            <a:chOff x="10" y="-594932"/>
            <a:chExt cx="9672122" cy="5312044"/>
          </a:xfrm>
        </p:grpSpPr>
        <p:grpSp>
          <p:nvGrpSpPr>
            <p:cNvPr id="94" name="Google Shape;94;p6"/>
            <p:cNvGrpSpPr/>
            <p:nvPr/>
          </p:nvGrpSpPr>
          <p:grpSpPr>
            <a:xfrm>
              <a:off x="8170794" y="-594932"/>
              <a:ext cx="1501338" cy="1501338"/>
              <a:chOff x="4721450" y="-1195651"/>
              <a:chExt cx="1020000" cy="1020000"/>
            </a:xfrm>
          </p:grpSpPr>
          <p:sp>
            <p:nvSpPr>
              <p:cNvPr id="95" name="Google Shape;95;p6"/>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6"/>
            <p:cNvGrpSpPr/>
            <p:nvPr/>
          </p:nvGrpSpPr>
          <p:grpSpPr>
            <a:xfrm>
              <a:off x="10" y="227960"/>
              <a:ext cx="753670" cy="217066"/>
              <a:chOff x="238125" y="1829725"/>
              <a:chExt cx="7137025" cy="2055550"/>
            </a:xfrm>
          </p:grpSpPr>
          <p:sp>
            <p:nvSpPr>
              <p:cNvPr id="100" name="Google Shape;100;p6"/>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6"/>
            <p:cNvSpPr/>
            <p:nvPr/>
          </p:nvSpPr>
          <p:spPr>
            <a:xfrm>
              <a:off x="268238" y="449991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7"/>
          <p:cNvSpPr txBox="1">
            <a:spLocks noGrp="1"/>
          </p:cNvSpPr>
          <p:nvPr>
            <p:ph type="title"/>
          </p:nvPr>
        </p:nvSpPr>
        <p:spPr>
          <a:xfrm>
            <a:off x="715088" y="1021350"/>
            <a:ext cx="41553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5" name="Google Shape;105;p7"/>
          <p:cNvSpPr txBox="1">
            <a:spLocks noGrp="1"/>
          </p:cNvSpPr>
          <p:nvPr>
            <p:ph type="body" idx="1"/>
          </p:nvPr>
        </p:nvSpPr>
        <p:spPr>
          <a:xfrm>
            <a:off x="715088" y="1594050"/>
            <a:ext cx="4155300" cy="2528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106" name="Google Shape;106;p7"/>
          <p:cNvSpPr>
            <a:spLocks noGrp="1"/>
          </p:cNvSpPr>
          <p:nvPr>
            <p:ph type="pic" idx="2"/>
          </p:nvPr>
        </p:nvSpPr>
        <p:spPr>
          <a:xfrm>
            <a:off x="5280401" y="914400"/>
            <a:ext cx="3072300" cy="3314700"/>
          </a:xfrm>
          <a:prstGeom prst="roundRect">
            <a:avLst>
              <a:gd name="adj" fmla="val 16667"/>
            </a:avLst>
          </a:prstGeom>
          <a:noFill/>
          <a:ln>
            <a:noFill/>
          </a:ln>
        </p:spPr>
      </p:sp>
      <p:grpSp>
        <p:nvGrpSpPr>
          <p:cNvPr id="107" name="Google Shape;107;p7"/>
          <p:cNvGrpSpPr/>
          <p:nvPr/>
        </p:nvGrpSpPr>
        <p:grpSpPr>
          <a:xfrm>
            <a:off x="0" y="-1003864"/>
            <a:ext cx="9770204" cy="6806799"/>
            <a:chOff x="0" y="-1003864"/>
            <a:chExt cx="9770204" cy="6806799"/>
          </a:xfrm>
        </p:grpSpPr>
        <p:grpSp>
          <p:nvGrpSpPr>
            <p:cNvPr id="108" name="Google Shape;108;p7"/>
            <p:cNvGrpSpPr/>
            <p:nvPr/>
          </p:nvGrpSpPr>
          <p:grpSpPr>
            <a:xfrm>
              <a:off x="3387293" y="-1003864"/>
              <a:ext cx="6382911" cy="6806799"/>
              <a:chOff x="3387293" y="-1003864"/>
              <a:chExt cx="6382911" cy="6806799"/>
            </a:xfrm>
          </p:grpSpPr>
          <p:grpSp>
            <p:nvGrpSpPr>
              <p:cNvPr id="109" name="Google Shape;109;p7"/>
              <p:cNvGrpSpPr/>
              <p:nvPr/>
            </p:nvGrpSpPr>
            <p:grpSpPr>
              <a:xfrm flipH="1">
                <a:off x="3387293" y="-1003864"/>
                <a:ext cx="1538874" cy="1538874"/>
                <a:chOff x="1807020" y="-2814976"/>
                <a:chExt cx="1020000" cy="1020000"/>
              </a:xfrm>
            </p:grpSpPr>
            <p:sp>
              <p:nvSpPr>
                <p:cNvPr id="110" name="Google Shape;110;p7"/>
                <p:cNvSpPr/>
                <p:nvPr/>
              </p:nvSpPr>
              <p:spPr>
                <a:xfrm>
                  <a:off x="1807020" y="-2814976"/>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1916849" y="-2705147"/>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2007323" y="-2614674"/>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2116232" y="-2505764"/>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7"/>
              <p:cNvGrpSpPr/>
              <p:nvPr/>
            </p:nvGrpSpPr>
            <p:grpSpPr>
              <a:xfrm flipH="1">
                <a:off x="8231330" y="4264061"/>
                <a:ext cx="1538874" cy="1538874"/>
                <a:chOff x="4721450" y="-1195651"/>
                <a:chExt cx="1020000" cy="1020000"/>
              </a:xfrm>
            </p:grpSpPr>
            <p:sp>
              <p:nvSpPr>
                <p:cNvPr id="115" name="Google Shape;115;p7"/>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 name="Google Shape;119;p7"/>
            <p:cNvGrpSpPr/>
            <p:nvPr/>
          </p:nvGrpSpPr>
          <p:grpSpPr>
            <a:xfrm flipH="1">
              <a:off x="0" y="227960"/>
              <a:ext cx="753670" cy="217066"/>
              <a:chOff x="238125" y="1829725"/>
              <a:chExt cx="7137025" cy="2055550"/>
            </a:xfrm>
          </p:grpSpPr>
          <p:sp>
            <p:nvSpPr>
              <p:cNvPr id="120" name="Google Shape;120;p7"/>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7"/>
            <p:cNvSpPr/>
            <p:nvPr/>
          </p:nvSpPr>
          <p:spPr>
            <a:xfrm flipH="1">
              <a:off x="268254" y="469166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7"/>
            <p:cNvGrpSpPr/>
            <p:nvPr/>
          </p:nvGrpSpPr>
          <p:grpSpPr>
            <a:xfrm flipH="1">
              <a:off x="8764667" y="155851"/>
              <a:ext cx="54600" cy="758290"/>
              <a:chOff x="5739450" y="963476"/>
              <a:chExt cx="54600" cy="758290"/>
            </a:xfrm>
          </p:grpSpPr>
          <p:sp>
            <p:nvSpPr>
              <p:cNvPr id="124" name="Google Shape;124;p7"/>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9"/>
        <p:cNvGrpSpPr/>
        <p:nvPr/>
      </p:nvGrpSpPr>
      <p:grpSpPr>
        <a:xfrm>
          <a:off x="0" y="0"/>
          <a:ext cx="0" cy="0"/>
          <a:chOff x="0" y="0"/>
          <a:chExt cx="0" cy="0"/>
        </a:xfrm>
      </p:grpSpPr>
      <p:sp>
        <p:nvSpPr>
          <p:cNvPr id="130" name="Google Shape;130;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grpSp>
        <p:nvGrpSpPr>
          <p:cNvPr id="131" name="Google Shape;131;p8"/>
          <p:cNvGrpSpPr/>
          <p:nvPr/>
        </p:nvGrpSpPr>
        <p:grpSpPr>
          <a:xfrm>
            <a:off x="-716406" y="-739607"/>
            <a:ext cx="10527938" cy="6700913"/>
            <a:chOff x="-716406" y="-739607"/>
            <a:chExt cx="10527938" cy="6700913"/>
          </a:xfrm>
        </p:grpSpPr>
        <p:grpSp>
          <p:nvGrpSpPr>
            <p:cNvPr id="132" name="Google Shape;132;p8"/>
            <p:cNvGrpSpPr/>
            <p:nvPr/>
          </p:nvGrpSpPr>
          <p:grpSpPr>
            <a:xfrm>
              <a:off x="8390330" y="941797"/>
              <a:ext cx="753670" cy="217066"/>
              <a:chOff x="8390330" y="2033897"/>
              <a:chExt cx="753670" cy="217066"/>
            </a:xfrm>
          </p:grpSpPr>
          <p:sp>
            <p:nvSpPr>
              <p:cNvPr id="133" name="Google Shape;133;p8"/>
              <p:cNvSpPr/>
              <p:nvPr/>
            </p:nvSpPr>
            <p:spPr>
              <a:xfrm>
                <a:off x="8390330" y="2033897"/>
                <a:ext cx="753670" cy="99689"/>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8390330" y="2151274"/>
                <a:ext cx="753670" cy="99689"/>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11738" y="3678047"/>
              <a:ext cx="753670" cy="217066"/>
              <a:chOff x="8390330" y="2033897"/>
              <a:chExt cx="753670" cy="217066"/>
            </a:xfrm>
          </p:grpSpPr>
          <p:sp>
            <p:nvSpPr>
              <p:cNvPr id="136" name="Google Shape;136;p8"/>
              <p:cNvSpPr/>
              <p:nvPr/>
            </p:nvSpPr>
            <p:spPr>
              <a:xfrm>
                <a:off x="8390330" y="2033897"/>
                <a:ext cx="753670" cy="99689"/>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8390330" y="2151274"/>
                <a:ext cx="753670" cy="99689"/>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716406" y="-739607"/>
              <a:ext cx="10527938" cy="6700913"/>
              <a:chOff x="-716406" y="-739607"/>
              <a:chExt cx="10527938" cy="6700913"/>
            </a:xfrm>
          </p:grpSpPr>
          <p:grpSp>
            <p:nvGrpSpPr>
              <p:cNvPr id="139" name="Google Shape;139;p8"/>
              <p:cNvGrpSpPr/>
              <p:nvPr/>
            </p:nvGrpSpPr>
            <p:grpSpPr>
              <a:xfrm>
                <a:off x="-716406" y="-739607"/>
                <a:ext cx="1501338" cy="1501338"/>
                <a:chOff x="4721450" y="-1195651"/>
                <a:chExt cx="1020000" cy="1020000"/>
              </a:xfrm>
            </p:grpSpPr>
            <p:sp>
              <p:nvSpPr>
                <p:cNvPr id="140" name="Google Shape;140;p8"/>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8"/>
              <p:cNvGrpSpPr/>
              <p:nvPr/>
            </p:nvGrpSpPr>
            <p:grpSpPr>
              <a:xfrm>
                <a:off x="8310194" y="4459968"/>
                <a:ext cx="1501338" cy="1501338"/>
                <a:chOff x="4721450" y="-1195651"/>
                <a:chExt cx="1020000" cy="1020000"/>
              </a:xfrm>
            </p:grpSpPr>
            <p:sp>
              <p:nvSpPr>
                <p:cNvPr id="145" name="Google Shape;145;p8"/>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9"/>
        <p:cNvGrpSpPr/>
        <p:nvPr/>
      </p:nvGrpSpPr>
      <p:grpSpPr>
        <a:xfrm>
          <a:off x="0" y="0"/>
          <a:ext cx="0" cy="0"/>
          <a:chOff x="0" y="0"/>
          <a:chExt cx="0" cy="0"/>
        </a:xfrm>
      </p:grpSpPr>
      <p:grpSp>
        <p:nvGrpSpPr>
          <p:cNvPr id="150" name="Google Shape;150;p9"/>
          <p:cNvGrpSpPr/>
          <p:nvPr/>
        </p:nvGrpSpPr>
        <p:grpSpPr>
          <a:xfrm>
            <a:off x="-786231" y="-739607"/>
            <a:ext cx="9930231" cy="6849438"/>
            <a:chOff x="-786231" y="-739607"/>
            <a:chExt cx="9930231" cy="6849438"/>
          </a:xfrm>
        </p:grpSpPr>
        <p:grpSp>
          <p:nvGrpSpPr>
            <p:cNvPr id="151" name="Google Shape;151;p9"/>
            <p:cNvGrpSpPr/>
            <p:nvPr/>
          </p:nvGrpSpPr>
          <p:grpSpPr>
            <a:xfrm>
              <a:off x="6035894" y="-739607"/>
              <a:ext cx="1501338" cy="1501338"/>
              <a:chOff x="4721450" y="-1195651"/>
              <a:chExt cx="1020000" cy="1020000"/>
            </a:xfrm>
          </p:grpSpPr>
          <p:sp>
            <p:nvSpPr>
              <p:cNvPr id="152" name="Google Shape;152;p9"/>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9"/>
            <p:cNvGrpSpPr/>
            <p:nvPr/>
          </p:nvGrpSpPr>
          <p:grpSpPr>
            <a:xfrm>
              <a:off x="8390330" y="4499972"/>
              <a:ext cx="753670" cy="217066"/>
              <a:chOff x="238125" y="1829725"/>
              <a:chExt cx="7137025" cy="2055550"/>
            </a:xfrm>
          </p:grpSpPr>
          <p:sp>
            <p:nvSpPr>
              <p:cNvPr id="157" name="Google Shape;157;p9"/>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9"/>
            <p:cNvSpPr/>
            <p:nvPr/>
          </p:nvSpPr>
          <p:spPr>
            <a:xfrm flipH="1">
              <a:off x="275540" y="22781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9"/>
            <p:cNvGrpSpPr/>
            <p:nvPr/>
          </p:nvGrpSpPr>
          <p:grpSpPr>
            <a:xfrm>
              <a:off x="-786231" y="4608493"/>
              <a:ext cx="1501338" cy="1501338"/>
              <a:chOff x="4721450" y="-1195651"/>
              <a:chExt cx="1020000" cy="1020000"/>
            </a:xfrm>
          </p:grpSpPr>
          <p:sp>
            <p:nvSpPr>
              <p:cNvPr id="161" name="Google Shape;161;p9"/>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5" name="Google Shape;165;p9"/>
          <p:cNvSpPr txBox="1">
            <a:spLocks noGrp="1"/>
          </p:cNvSpPr>
          <p:nvPr>
            <p:ph type="title"/>
          </p:nvPr>
        </p:nvSpPr>
        <p:spPr>
          <a:xfrm>
            <a:off x="2201850" y="2042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6" name="Google Shape;166;p9"/>
          <p:cNvSpPr txBox="1">
            <a:spLocks noGrp="1"/>
          </p:cNvSpPr>
          <p:nvPr>
            <p:ph type="subTitle" idx="1"/>
          </p:nvPr>
        </p:nvSpPr>
        <p:spPr>
          <a:xfrm>
            <a:off x="2201925" y="2885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7"/>
        <p:cNvGrpSpPr/>
        <p:nvPr/>
      </p:nvGrpSpPr>
      <p:grpSpPr>
        <a:xfrm>
          <a:off x="0" y="0"/>
          <a:ext cx="0" cy="0"/>
          <a:chOff x="0" y="0"/>
          <a:chExt cx="0" cy="0"/>
        </a:xfrm>
      </p:grpSpPr>
      <p:sp>
        <p:nvSpPr>
          <p:cNvPr id="168" name="Google Shape;168;p10"/>
          <p:cNvSpPr>
            <a:spLocks noGrp="1"/>
          </p:cNvSpPr>
          <p:nvPr>
            <p:ph type="pic" idx="2"/>
          </p:nvPr>
        </p:nvSpPr>
        <p:spPr>
          <a:xfrm>
            <a:off x="-6875" y="0"/>
            <a:ext cx="9144000" cy="5157300"/>
          </a:xfrm>
          <a:prstGeom prst="rect">
            <a:avLst/>
          </a:prstGeom>
          <a:noFill/>
          <a:ln>
            <a:noFill/>
          </a:ln>
        </p:spPr>
      </p:sp>
      <p:sp>
        <p:nvSpPr>
          <p:cNvPr id="169" name="Google Shape;169;p10"/>
          <p:cNvSpPr txBox="1">
            <a:spLocks noGrp="1"/>
          </p:cNvSpPr>
          <p:nvPr>
            <p:ph type="title"/>
          </p:nvPr>
        </p:nvSpPr>
        <p:spPr>
          <a:xfrm>
            <a:off x="720000" y="403800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2pPr>
            <a:lvl3pPr lvl="2"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3pPr>
            <a:lvl4pPr lvl="3"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4pPr>
            <a:lvl5pPr lvl="4"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5pPr>
            <a:lvl6pPr lvl="5"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6pPr>
            <a:lvl7pPr lvl="6"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7pPr>
            <a:lvl8pPr lvl="7"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8pPr>
            <a:lvl9pPr lvl="8"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1pPr>
            <a:lvl2pPr marL="914400" lvl="1"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2pPr>
            <a:lvl3pPr marL="1371600" lvl="2"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3pPr>
            <a:lvl4pPr marL="1828800" lvl="3"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4pPr>
            <a:lvl5pPr marL="2286000" lvl="4"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5pPr>
            <a:lvl6pPr marL="2743200" lvl="5"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6pPr>
            <a:lvl7pPr marL="3200400" lvl="6"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7pPr>
            <a:lvl8pPr marL="3657600" lvl="7"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8pPr>
            <a:lvl9pPr marL="4114800" lvl="8"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70" r:id="rId1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456"/>
        <p:cNvGrpSpPr/>
        <p:nvPr/>
      </p:nvGrpSpPr>
      <p:grpSpPr>
        <a:xfrm>
          <a:off x="0" y="0"/>
          <a:ext cx="0" cy="0"/>
          <a:chOff x="0" y="0"/>
          <a:chExt cx="0" cy="0"/>
        </a:xfrm>
      </p:grpSpPr>
      <p:sp>
        <p:nvSpPr>
          <p:cNvPr id="457" name="Google Shape;457;p28"/>
          <p:cNvSpPr/>
          <p:nvPr/>
        </p:nvSpPr>
        <p:spPr>
          <a:xfrm>
            <a:off x="5726200" y="1146750"/>
            <a:ext cx="2702700" cy="2850000"/>
          </a:xfrm>
          <a:prstGeom prst="roundRect">
            <a:avLst>
              <a:gd name="adj" fmla="val 16667"/>
            </a:avLst>
          </a:prstGeom>
          <a:solidFill>
            <a:schemeClr val="lt1"/>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8" name="Google Shape;458;p28"/>
          <p:cNvPicPr preferRelativeResize="0"/>
          <p:nvPr/>
        </p:nvPicPr>
        <p:blipFill rotWithShape="1">
          <a:blip r:embed="rId3">
            <a:alphaModFix/>
          </a:blip>
          <a:srcRect t="15898" b="9530"/>
          <a:stretch/>
        </p:blipFill>
        <p:spPr>
          <a:xfrm>
            <a:off x="5763677" y="1569943"/>
            <a:ext cx="2627696" cy="2003615"/>
          </a:xfrm>
          <a:prstGeom prst="rect">
            <a:avLst/>
          </a:prstGeom>
          <a:noFill/>
          <a:ln>
            <a:noFill/>
          </a:ln>
        </p:spPr>
      </p:pic>
      <p:sp>
        <p:nvSpPr>
          <p:cNvPr id="459" name="Google Shape;459;p28"/>
          <p:cNvSpPr txBox="1">
            <a:spLocks noGrp="1"/>
          </p:cNvSpPr>
          <p:nvPr>
            <p:ph type="ctrTitle"/>
          </p:nvPr>
        </p:nvSpPr>
        <p:spPr>
          <a:xfrm>
            <a:off x="715100" y="1184525"/>
            <a:ext cx="4748700" cy="2169000"/>
          </a:xfrm>
          <a:prstGeom prst="rect">
            <a:avLst/>
          </a:prstGeom>
        </p:spPr>
        <p:txBody>
          <a:bodyPr spcFirstLastPara="1" wrap="square" lIns="91425" tIns="91425" rIns="91425" bIns="91425" anchor="b" anchorCtr="0">
            <a:noAutofit/>
          </a:bodyPr>
          <a:lstStyle/>
          <a:p>
            <a:pPr lvl="0"/>
            <a:r>
              <a:rPr lang="en" sz="3800" dirty="0" smtClean="0">
                <a:solidFill>
                  <a:schemeClr val="dk2"/>
                </a:solidFill>
              </a:rPr>
              <a:t>Hepatitis </a:t>
            </a:r>
            <a:r>
              <a:rPr lang="en" sz="3800" dirty="0">
                <a:solidFill>
                  <a:schemeClr val="dk2"/>
                </a:solidFill>
              </a:rPr>
              <a:t>C</a:t>
            </a:r>
            <a:r>
              <a:rPr lang="en" sz="3800" dirty="0" smtClean="0"/>
              <a:t> Detection Using Machine Learning</a:t>
            </a:r>
            <a:endParaRPr sz="3800" dirty="0">
              <a:solidFill>
                <a:schemeClr val="dk2"/>
              </a:solidFill>
            </a:endParaRPr>
          </a:p>
        </p:txBody>
      </p:sp>
      <p:sp>
        <p:nvSpPr>
          <p:cNvPr id="460" name="Google Shape;460;p28"/>
          <p:cNvSpPr txBox="1">
            <a:spLocks noGrp="1"/>
          </p:cNvSpPr>
          <p:nvPr>
            <p:ph type="subTitle" idx="1"/>
          </p:nvPr>
        </p:nvSpPr>
        <p:spPr>
          <a:xfrm>
            <a:off x="4097783" y="4270584"/>
            <a:ext cx="4748700" cy="484800"/>
          </a:xfrm>
          <a:prstGeom prst="rect">
            <a:avLst/>
          </a:prstGeom>
        </p:spPr>
        <p:txBody>
          <a:bodyPr spcFirstLastPara="1" wrap="square" lIns="91425" tIns="91425" rIns="91425" bIns="91425" anchor="t" anchorCtr="0">
            <a:noAutofit/>
          </a:bodyPr>
          <a:lstStyle/>
          <a:p>
            <a:pPr lvl="0" algn="ctr"/>
            <a:r>
              <a:rPr lang="en-IN" sz="1400" dirty="0" err="1"/>
              <a:t>Livya</a:t>
            </a:r>
            <a:r>
              <a:rPr lang="en-IN" sz="1400" dirty="0"/>
              <a:t> </a:t>
            </a:r>
            <a:r>
              <a:rPr lang="en-IN" sz="1400" dirty="0" err="1"/>
              <a:t>Eldho</a:t>
            </a:r>
            <a:endParaRPr lang="en-IN" sz="1400" dirty="0"/>
          </a:p>
          <a:p>
            <a:pPr lvl="0" algn="ctr"/>
            <a:r>
              <a:rPr lang="en-IN" sz="1400" dirty="0"/>
              <a:t>S3 MCA</a:t>
            </a:r>
          </a:p>
          <a:p>
            <a:pPr lvl="0" algn="ctr"/>
            <a:r>
              <a:rPr lang="en-IN" sz="1400" dirty="0"/>
              <a:t>MAC23MCA-2036</a:t>
            </a:r>
          </a:p>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51436" y="364565"/>
            <a:ext cx="7733552" cy="2013017"/>
          </a:xfrm>
        </p:spPr>
        <p:txBody>
          <a:bodyPr/>
          <a:lstStyle/>
          <a:p>
            <a:pPr algn="l">
              <a:lnSpc>
                <a:spcPct val="150000"/>
              </a:lnSpc>
              <a:buFont typeface="Wingdings" panose="05000000000000000000" pitchFamily="2" charset="2"/>
              <a:buChar char="v"/>
            </a:pPr>
            <a:r>
              <a:rPr lang="en-IN" sz="1400" dirty="0">
                <a:latin typeface="Arial" panose="020B0604020202020204" pitchFamily="34" charset="0"/>
                <a:cs typeface="Arial" panose="020B0604020202020204" pitchFamily="34" charset="0"/>
              </a:rPr>
              <a:t>The proposed IHSDS was trained and validated using the dataset and shows 98.89% and 94.44%  precision during training and validation phases, respectively. </a:t>
            </a:r>
            <a:endParaRPr lang="en-IN" sz="1400" dirty="0" smtClean="0">
              <a:latin typeface="Arial" panose="020B0604020202020204" pitchFamily="34" charset="0"/>
              <a:cs typeface="Arial" panose="020B0604020202020204" pitchFamily="34" charset="0"/>
            </a:endParaRPr>
          </a:p>
          <a:p>
            <a:pPr algn="l">
              <a:lnSpc>
                <a:spcPct val="150000"/>
              </a:lnSpc>
              <a:buFont typeface="Wingdings" panose="05000000000000000000" pitchFamily="2" charset="2"/>
              <a:buChar char="v"/>
            </a:pPr>
            <a:r>
              <a:rPr lang="en-IN" sz="1400" dirty="0" smtClean="0">
                <a:latin typeface="Arial" panose="020B0604020202020204" pitchFamily="34" charset="0"/>
                <a:cs typeface="Arial" panose="020B0604020202020204" pitchFamily="34" charset="0"/>
              </a:rPr>
              <a:t>The </a:t>
            </a:r>
            <a:r>
              <a:rPr lang="en-IN" sz="1400" dirty="0">
                <a:latin typeface="Arial" panose="020B0604020202020204" pitchFamily="34" charset="0"/>
                <a:cs typeface="Arial" panose="020B0604020202020204" pitchFamily="34" charset="0"/>
              </a:rPr>
              <a:t>validation precision value </a:t>
            </a:r>
            <a:r>
              <a:rPr lang="en-IN" sz="1400" dirty="0" smtClean="0">
                <a:latin typeface="Arial" panose="020B0604020202020204" pitchFamily="34" charset="0"/>
                <a:cs typeface="Arial" panose="020B0604020202020204" pitchFamily="34" charset="0"/>
              </a:rPr>
              <a:t>of other methods </a:t>
            </a:r>
            <a:r>
              <a:rPr lang="en-IN" sz="1400" dirty="0">
                <a:latin typeface="Arial" panose="020B0604020202020204" pitchFamily="34" charset="0"/>
                <a:cs typeface="Arial" panose="020B0604020202020204" pitchFamily="34" charset="0"/>
              </a:rPr>
              <a:t>is  compared with the proposed model to state that the results provided by the proposed IHSDS empowered with machine learning are better than the results provided by </a:t>
            </a:r>
            <a:r>
              <a:rPr lang="en-IN" sz="1400" dirty="0" smtClean="0">
                <a:latin typeface="Arial" panose="020B0604020202020204" pitchFamily="34" charset="0"/>
                <a:cs typeface="Arial" panose="020B0604020202020204" pitchFamily="34" charset="0"/>
              </a:rPr>
              <a:t>other </a:t>
            </a:r>
            <a:r>
              <a:rPr lang="en-IN" sz="1400" dirty="0">
                <a:latin typeface="Arial" panose="020B0604020202020204" pitchFamily="34" charset="0"/>
                <a:cs typeface="Arial" panose="020B0604020202020204" pitchFamily="34" charset="0"/>
              </a:rPr>
              <a:t>proposed </a:t>
            </a:r>
            <a:r>
              <a:rPr lang="en-IN" sz="1400" dirty="0" smtClean="0">
                <a:latin typeface="Arial" panose="020B0604020202020204" pitchFamily="34" charset="0"/>
                <a:cs typeface="Arial" panose="020B0604020202020204" pitchFamily="34" charset="0"/>
              </a:rPr>
              <a:t>methods (RF,SVM,LR) </a:t>
            </a:r>
            <a:r>
              <a:rPr lang="en-IN" sz="1400" dirty="0">
                <a:latin typeface="Arial" panose="020B0604020202020204" pitchFamily="34" charset="0"/>
                <a:cs typeface="Arial" panose="020B0604020202020204" pitchFamily="34" charset="0"/>
              </a:rPr>
              <a:t>with regard to precision.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436" y="2377582"/>
            <a:ext cx="7733552" cy="2360571"/>
          </a:xfrm>
          <a:prstGeom prst="rect">
            <a:avLst/>
          </a:prstGeom>
          <a:noFill/>
        </p:spPr>
      </p:pic>
      <p:sp useBgFill="1">
        <p:nvSpPr>
          <p:cNvPr id="2" name="TextBox 1"/>
          <p:cNvSpPr txBox="1"/>
          <p:nvPr/>
        </p:nvSpPr>
        <p:spPr>
          <a:xfrm>
            <a:off x="5849257" y="116114"/>
            <a:ext cx="442686" cy="341086"/>
          </a:xfrm>
          <a:prstGeom prst="rect">
            <a:avLst/>
          </a:prstGeom>
        </p:spPr>
        <p:txBody>
          <a:bodyPr wrap="square" rtlCol="0">
            <a:spAutoFit/>
          </a:bodyPr>
          <a:lstStyle/>
          <a:p>
            <a:endParaRPr lang="en-IN" dirty="0"/>
          </a:p>
        </p:txBody>
      </p:sp>
    </p:spTree>
    <p:extLst>
      <p:ext uri="{BB962C8B-B14F-4D97-AF65-F5344CB8AC3E}">
        <p14:creationId xmlns:p14="http://schemas.microsoft.com/office/powerpoint/2010/main" val="24133705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44"/>
          <p:cNvSpPr txBox="1">
            <a:spLocks noGrp="1"/>
          </p:cNvSpPr>
          <p:nvPr>
            <p:ph type="title"/>
          </p:nvPr>
        </p:nvSpPr>
        <p:spPr>
          <a:xfrm>
            <a:off x="3918856" y="1567542"/>
            <a:ext cx="4942115" cy="1850571"/>
          </a:xfrm>
          <a:prstGeom prst="rect">
            <a:avLst/>
          </a:prstGeom>
        </p:spPr>
        <p:txBody>
          <a:bodyPr spcFirstLastPara="1" wrap="square" lIns="91425" tIns="91425" rIns="91425" bIns="91425" anchor="t" anchorCtr="0">
            <a:noAutofit/>
          </a:bodyPr>
          <a:lstStyle/>
          <a:p>
            <a:pPr lvl="0"/>
            <a:r>
              <a:rPr lang="en" sz="4800" dirty="0" smtClean="0">
                <a:solidFill>
                  <a:schemeClr val="bg2">
                    <a:lumMod val="75000"/>
                  </a:schemeClr>
                </a:solidFill>
                <a:latin typeface="Sora" panose="020B0604020202020204" charset="0"/>
                <a:cs typeface="Sora" panose="020B0604020202020204" charset="0"/>
              </a:rPr>
              <a:t>04-</a:t>
            </a:r>
            <a:r>
              <a:rPr lang="en" sz="4800" dirty="0">
                <a:solidFill>
                  <a:schemeClr val="bg2">
                    <a:lumMod val="75000"/>
                  </a:schemeClr>
                </a:solidFill>
                <a:latin typeface="Sora" panose="020B0604020202020204" charset="0"/>
                <a:cs typeface="Sora" panose="020B0604020202020204" charset="0"/>
              </a:rPr>
              <a:t>.</a:t>
            </a:r>
            <a:r>
              <a:rPr lang="en" sz="2400" dirty="0">
                <a:solidFill>
                  <a:srgbClr val="FF0000"/>
                </a:solidFill>
                <a:latin typeface="Sora" panose="020B0604020202020204" charset="0"/>
                <a:cs typeface="Sora" panose="020B0604020202020204" charset="0"/>
              </a:rPr>
              <a:t/>
            </a:r>
            <a:br>
              <a:rPr lang="en" sz="2400" dirty="0">
                <a:solidFill>
                  <a:srgbClr val="FF0000"/>
                </a:solidFill>
                <a:latin typeface="Sora" panose="020B0604020202020204" charset="0"/>
                <a:cs typeface="Sora" panose="020B0604020202020204" charset="0"/>
              </a:rPr>
            </a:br>
            <a:r>
              <a:rPr lang="en" sz="3600" dirty="0"/>
              <a:t>Literature Review </a:t>
            </a:r>
            <a:r>
              <a:rPr lang="en" sz="3600" dirty="0" smtClean="0"/>
              <a:t>3</a:t>
            </a:r>
            <a:endParaRPr sz="36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9"/>
          <p:cNvSpPr txBox="1">
            <a:spLocks noGrp="1"/>
          </p:cNvSpPr>
          <p:nvPr>
            <p:ph type="title"/>
          </p:nvPr>
        </p:nvSpPr>
        <p:spPr>
          <a:xfrm>
            <a:off x="720000" y="445025"/>
            <a:ext cx="7704000" cy="708861"/>
          </a:xfrm>
          <a:prstGeom prst="rect">
            <a:avLst/>
          </a:prstGeom>
        </p:spPr>
        <p:txBody>
          <a:bodyPr spcFirstLastPara="1" wrap="square" lIns="91425" tIns="91425" rIns="91425" bIns="91425" anchor="t" anchorCtr="0">
            <a:noAutofit/>
          </a:bodyPr>
          <a:lstStyle/>
          <a:p>
            <a:pPr lvl="0"/>
            <a:r>
              <a:rPr lang="en-IN" sz="1600" dirty="0" smtClean="0"/>
              <a:t>3.</a:t>
            </a:r>
            <a:r>
              <a:rPr lang="en-US" sz="1600" dirty="0"/>
              <a:t> Hepatitis C Virus (HCV) Prediction by Machine Learning Techniques</a:t>
            </a:r>
            <a:r>
              <a:rPr lang="en-IN" dirty="0"/>
              <a:t/>
            </a:r>
            <a:br>
              <a:rPr lang="en-IN" dirty="0"/>
            </a:br>
            <a:r>
              <a:rPr lang="en-IN" dirty="0" smtClean="0"/>
              <a:t/>
            </a:r>
            <a:br>
              <a:rPr lang="en-IN" dirty="0" smtClean="0"/>
            </a:br>
            <a:endParaRPr sz="1400" dirty="0">
              <a:latin typeface="Arial" panose="020B0604020202020204" pitchFamily="34" charset="0"/>
              <a:cs typeface="Arial" panose="020B0604020202020204" pitchFamily="34" charset="0"/>
            </a:endParaRPr>
          </a:p>
        </p:txBody>
      </p:sp>
      <p:sp>
        <p:nvSpPr>
          <p:cNvPr id="4" name="TextBox 3"/>
          <p:cNvSpPr txBox="1"/>
          <p:nvPr/>
        </p:nvSpPr>
        <p:spPr>
          <a:xfrm>
            <a:off x="943429" y="1088572"/>
            <a:ext cx="7903028" cy="3647152"/>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IN" dirty="0"/>
              <a:t>Performances of classifiers and tools on multi and binary class labels of the same HCV </a:t>
            </a:r>
            <a:r>
              <a:rPr lang="en-IN" dirty="0" smtClean="0"/>
              <a:t>datasets of Egyptian </a:t>
            </a:r>
            <a:r>
              <a:rPr lang="en-IN" dirty="0"/>
              <a:t>patient’s </a:t>
            </a:r>
            <a:r>
              <a:rPr lang="en-IN" dirty="0" smtClean="0"/>
              <a:t>from UCI repository .</a:t>
            </a:r>
          </a:p>
          <a:p>
            <a:pPr marL="285750" indent="-285750">
              <a:lnSpc>
                <a:spcPct val="150000"/>
              </a:lnSpc>
              <a:buFont typeface="Wingdings" panose="05000000000000000000" pitchFamily="2" charset="2"/>
              <a:buChar char="v"/>
            </a:pPr>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dataset used to build classification model consists of 1385 instances with 29 attributes </a:t>
            </a:r>
            <a:endParaRPr lang="en-US"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S</a:t>
            </a:r>
            <a:r>
              <a:rPr lang="en-US" dirty="0" smtClean="0">
                <a:latin typeface="Arial" panose="020B0604020202020204" pitchFamily="34" charset="0"/>
                <a:cs typeface="Arial" panose="020B0604020202020204" pitchFamily="34" charset="0"/>
              </a:rPr>
              <a:t>even ML </a:t>
            </a:r>
            <a:r>
              <a:rPr lang="en-US" dirty="0">
                <a:latin typeface="Arial" panose="020B0604020202020204" pitchFamily="34" charset="0"/>
                <a:cs typeface="Arial" panose="020B0604020202020204" pitchFamily="34" charset="0"/>
              </a:rPr>
              <a:t>techniques followed by different feature selection methods were used to evaluate the performance of the classifiers </a:t>
            </a:r>
            <a:r>
              <a:rPr lang="en-US" dirty="0" smtClean="0">
                <a:latin typeface="Arial" panose="020B0604020202020204" pitchFamily="34" charset="0"/>
                <a:cs typeface="Arial" panose="020B0604020202020204" pitchFamily="34" charset="0"/>
              </a:rPr>
              <a:t>on dataset.</a:t>
            </a:r>
          </a:p>
          <a:p>
            <a:pPr marL="285750" indent="-285750">
              <a:lnSpc>
                <a:spcPct val="150000"/>
              </a:lnSpc>
              <a:buFont typeface="Wingdings" panose="05000000000000000000" pitchFamily="2" charset="2"/>
              <a:buChar char="v"/>
            </a:pPr>
            <a:r>
              <a:rPr lang="en-IN" dirty="0"/>
              <a:t>The multiclass label (i.e., Baseline histological staging) dataset instances consist of distinct values and frequencies, which are as follows F1, F2, F3 and F4. </a:t>
            </a:r>
            <a:endParaRPr lang="en-IN" dirty="0" smtClean="0"/>
          </a:p>
          <a:p>
            <a:pPr marL="285750" indent="-285750">
              <a:lnSpc>
                <a:spcPct val="150000"/>
              </a:lnSpc>
              <a:buFont typeface="Wingdings" panose="05000000000000000000" pitchFamily="2" charset="2"/>
              <a:buChar char="v"/>
            </a:pPr>
            <a:r>
              <a:rPr lang="en-IN" dirty="0" smtClean="0"/>
              <a:t>The </a:t>
            </a:r>
            <a:r>
              <a:rPr lang="en-IN" dirty="0"/>
              <a:t>binary class label dataset consists of mild to moderate fibrosis as class label = 0 (F1 and F2) and advanced fibrosis as class label =1 (F3-F4). </a:t>
            </a:r>
            <a:endParaRPr lang="en-IN" dirty="0" smtClean="0"/>
          </a:p>
          <a:p>
            <a:pPr marL="285750" indent="-285750">
              <a:lnSpc>
                <a:spcPct val="150000"/>
              </a:lnSpc>
              <a:buFont typeface="Wingdings" panose="05000000000000000000" pitchFamily="2" charset="2"/>
              <a:buChar char="v"/>
            </a:pPr>
            <a:r>
              <a:rPr lang="en-IN" dirty="0"/>
              <a:t>The analytical tools such as Python-based </a:t>
            </a:r>
            <a:r>
              <a:rPr lang="en-IN" dirty="0" err="1"/>
              <a:t>Scikit</a:t>
            </a:r>
            <a:r>
              <a:rPr lang="en-IN" dirty="0"/>
              <a:t> learn  and R based CARET package were used to perform data </a:t>
            </a:r>
            <a:r>
              <a:rPr lang="en-IN" dirty="0" smtClean="0"/>
              <a:t>analysis</a:t>
            </a:r>
          </a:p>
        </p:txBody>
      </p:sp>
      <p:sp useBgFill="1">
        <p:nvSpPr>
          <p:cNvPr id="2" name="TextBox 1"/>
          <p:cNvSpPr txBox="1"/>
          <p:nvPr/>
        </p:nvSpPr>
        <p:spPr>
          <a:xfrm>
            <a:off x="8498114" y="4630057"/>
            <a:ext cx="457200" cy="341086"/>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0000" y="188687"/>
            <a:ext cx="7704000" cy="1995714"/>
          </a:xfrm>
        </p:spPr>
        <p:txBody>
          <a:bodyPr/>
          <a:lstStyle/>
          <a:p>
            <a:pPr>
              <a:lnSpc>
                <a:spcPct val="150000"/>
              </a:lnSpc>
              <a:buFont typeface="Wingdings" panose="05000000000000000000" pitchFamily="2" charset="2"/>
              <a:buChar char="v"/>
            </a:pPr>
            <a:r>
              <a:rPr lang="en-IN" sz="1400" dirty="0">
                <a:latin typeface="Arial" panose="020B0604020202020204" pitchFamily="34" charset="0"/>
                <a:cs typeface="Arial" panose="020B0604020202020204" pitchFamily="34" charset="0"/>
              </a:rPr>
              <a:t>In Python, the multiclass dataset shows the highest accuracy (28.36%) in a random forest, followed by KNN with 26.44</a:t>
            </a:r>
            <a:r>
              <a:rPr lang="en-IN" sz="1400" dirty="0" smtClean="0">
                <a:latin typeface="Arial" panose="020B0604020202020204" pitchFamily="34" charset="0"/>
                <a:cs typeface="Arial" panose="020B0604020202020204" pitchFamily="34" charset="0"/>
              </a:rPr>
              <a:t>%.</a:t>
            </a:r>
          </a:p>
          <a:p>
            <a:pPr>
              <a:lnSpc>
                <a:spcPct val="150000"/>
              </a:lnSpc>
              <a:buFont typeface="Wingdings" panose="05000000000000000000" pitchFamily="2" charset="2"/>
              <a:buChar char="v"/>
            </a:pPr>
            <a:r>
              <a:rPr lang="en-IN" sz="1400" dirty="0">
                <a:latin typeface="Arial" panose="020B0604020202020204" pitchFamily="34" charset="0"/>
                <a:cs typeface="Arial" panose="020B0604020202020204" pitchFamily="34" charset="0"/>
              </a:rPr>
              <a:t>Similarly, the binary dataset shows the highest accuracy (53.12%) in NN </a:t>
            </a:r>
            <a:endParaRPr lang="en-IN" sz="1400" dirty="0" smtClean="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r>
              <a:rPr lang="en-IN" sz="1400" dirty="0" smtClean="0">
                <a:latin typeface="Arial" panose="020B0604020202020204" pitchFamily="34" charset="0"/>
                <a:cs typeface="Arial" panose="020B0604020202020204" pitchFamily="34" charset="0"/>
              </a:rPr>
              <a:t>In </a:t>
            </a:r>
            <a:r>
              <a:rPr lang="en-IN" sz="1400" dirty="0">
                <a:latin typeface="Arial" panose="020B0604020202020204" pitchFamily="34" charset="0"/>
                <a:cs typeface="Arial" panose="020B0604020202020204" pitchFamily="34" charset="0"/>
              </a:rPr>
              <a:t>R </a:t>
            </a:r>
            <a:r>
              <a:rPr lang="en-IN" sz="1400" dirty="0" smtClean="0">
                <a:latin typeface="Arial" panose="020B0604020202020204" pitchFamily="34" charset="0"/>
                <a:cs typeface="Arial" panose="020B0604020202020204" pitchFamily="34" charset="0"/>
              </a:rPr>
              <a:t>, multiclass </a:t>
            </a:r>
            <a:r>
              <a:rPr lang="en-IN" sz="1400" dirty="0">
                <a:latin typeface="Arial" panose="020B0604020202020204" pitchFamily="34" charset="0"/>
                <a:cs typeface="Arial" panose="020B0604020202020204" pitchFamily="34" charset="0"/>
              </a:rPr>
              <a:t>dataset shows the highest accuracies with similar performances in SVM and RF (51.31</a:t>
            </a:r>
            <a:r>
              <a:rPr lang="en-IN" sz="1400" dirty="0" smtClean="0">
                <a:latin typeface="Arial" panose="020B0604020202020204" pitchFamily="34" charset="0"/>
                <a:cs typeface="Arial" panose="020B0604020202020204" pitchFamily="34" charset="0"/>
              </a:rPr>
              <a:t>%).</a:t>
            </a:r>
          </a:p>
          <a:p>
            <a:pPr>
              <a:lnSpc>
                <a:spcPct val="150000"/>
              </a:lnSpc>
              <a:buFont typeface="Wingdings" panose="05000000000000000000" pitchFamily="2" charset="2"/>
              <a:buChar char="v"/>
            </a:pPr>
            <a:r>
              <a:rPr lang="en-IN" sz="1400" dirty="0" smtClean="0">
                <a:latin typeface="Arial" panose="020B0604020202020204" pitchFamily="34" charset="0"/>
                <a:cs typeface="Arial" panose="020B0604020202020204" pitchFamily="34" charset="0"/>
              </a:rPr>
              <a:t>In </a:t>
            </a:r>
            <a:r>
              <a:rPr lang="en-IN" sz="1400" dirty="0">
                <a:latin typeface="Arial" panose="020B0604020202020204" pitchFamily="34" charset="0"/>
                <a:cs typeface="Arial" panose="020B0604020202020204" pitchFamily="34" charset="0"/>
              </a:rPr>
              <a:t>the binary class label, boosting shows the highest accuracy (54.23%)</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365" y="2364015"/>
            <a:ext cx="6299199" cy="2779485"/>
          </a:xfrm>
          <a:prstGeom prst="rect">
            <a:avLst/>
          </a:prstGeom>
        </p:spPr>
      </p:pic>
      <p:sp useBgFill="1">
        <p:nvSpPr>
          <p:cNvPr id="2" name="TextBox 1"/>
          <p:cNvSpPr txBox="1"/>
          <p:nvPr/>
        </p:nvSpPr>
        <p:spPr>
          <a:xfrm>
            <a:off x="8424000" y="4622800"/>
            <a:ext cx="603886" cy="399143"/>
          </a:xfrm>
          <a:prstGeom prst="rect">
            <a:avLst/>
          </a:prstGeom>
        </p:spPr>
        <p:txBody>
          <a:bodyPr wrap="square" rtlCol="0">
            <a:spAutoFit/>
          </a:bodyPr>
          <a:lstStyle/>
          <a:p>
            <a:endParaRPr lang="en-IN" dirty="0"/>
          </a:p>
        </p:txBody>
      </p:sp>
    </p:spTree>
    <p:extLst>
      <p:ext uri="{BB962C8B-B14F-4D97-AF65-F5344CB8AC3E}">
        <p14:creationId xmlns:p14="http://schemas.microsoft.com/office/powerpoint/2010/main" val="2625447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accent3"/>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64" y="275772"/>
            <a:ext cx="7704001" cy="31506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286" y="3426385"/>
            <a:ext cx="7503885" cy="759767"/>
          </a:xfrm>
          <a:prstGeom prst="rect">
            <a:avLst/>
          </a:prstGeom>
        </p:spPr>
      </p:pic>
    </p:spTree>
    <p:extLst>
      <p:ext uri="{BB962C8B-B14F-4D97-AF65-F5344CB8AC3E}">
        <p14:creationId xmlns:p14="http://schemas.microsoft.com/office/powerpoint/2010/main" val="9006513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02071" y="188686"/>
            <a:ext cx="7704000" cy="2053771"/>
          </a:xfrm>
        </p:spPr>
        <p:txBody>
          <a:bodyPr/>
          <a:lstStyle/>
          <a:p>
            <a:pPr>
              <a:lnSpc>
                <a:spcPct val="150000"/>
              </a:lnSpc>
            </a:pPr>
            <a:r>
              <a:rPr lang="en-IN" sz="1400" dirty="0">
                <a:latin typeface="Arial" panose="020B0604020202020204" pitchFamily="34" charset="0"/>
                <a:cs typeface="Arial" panose="020B0604020202020204" pitchFamily="34" charset="0"/>
              </a:rPr>
              <a:t>Within the comparison of 3 datasets features, the 12 selected features overall average accuracy, precision, and recall shows similar performances to 29 and 21 selected features in both class labels and tools. Thus, indicating 12 selected features can be useful for the prediction of the HCV dataset. </a:t>
            </a:r>
            <a:endParaRPr lang="en-IN" sz="1400" dirty="0" smtClean="0">
              <a:latin typeface="Arial" panose="020B0604020202020204" pitchFamily="34" charset="0"/>
              <a:cs typeface="Arial" panose="020B0604020202020204" pitchFamily="34" charset="0"/>
            </a:endParaRPr>
          </a:p>
          <a:p>
            <a:pPr>
              <a:lnSpc>
                <a:spcPct val="150000"/>
              </a:lnSpc>
            </a:pPr>
            <a:r>
              <a:rPr lang="en-IN" sz="1400" dirty="0" smtClean="0">
                <a:latin typeface="Arial" panose="020B0604020202020204" pitchFamily="34" charset="0"/>
                <a:cs typeface="Arial" panose="020B0604020202020204" pitchFamily="34" charset="0"/>
              </a:rPr>
              <a:t>Despite </a:t>
            </a:r>
            <a:r>
              <a:rPr lang="en-IN" sz="1400" dirty="0">
                <a:latin typeface="Arial" panose="020B0604020202020204" pitchFamily="34" charset="0"/>
                <a:cs typeface="Arial" panose="020B0604020202020204" pitchFamily="34" charset="0"/>
              </a:rPr>
              <a:t>class labels and tools used, average performances of evaluation metrics of the classifiers are in the order of SVM, RF, KNN, NN, and NB.</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411" y="2242458"/>
            <a:ext cx="6868245" cy="2901042"/>
          </a:xfrm>
          <a:prstGeom prst="rect">
            <a:avLst/>
          </a:prstGeom>
        </p:spPr>
      </p:pic>
      <p:sp useBgFill="1">
        <p:nvSpPr>
          <p:cNvPr id="4" name="TextBox 3"/>
          <p:cNvSpPr txBox="1"/>
          <p:nvPr/>
        </p:nvSpPr>
        <p:spPr>
          <a:xfrm>
            <a:off x="8577943" y="4550229"/>
            <a:ext cx="370114" cy="449942"/>
          </a:xfrm>
          <a:prstGeom prst="rect">
            <a:avLst/>
          </a:prstGeom>
        </p:spPr>
        <p:txBody>
          <a:bodyPr wrap="square" rtlCol="0">
            <a:spAutoFit/>
          </a:bodyPr>
          <a:lstStyle/>
          <a:p>
            <a:endParaRPr lang="en-IN" dirty="0"/>
          </a:p>
        </p:txBody>
      </p:sp>
    </p:spTree>
    <p:extLst>
      <p:ext uri="{BB962C8B-B14F-4D97-AF65-F5344CB8AC3E}">
        <p14:creationId xmlns:p14="http://schemas.microsoft.com/office/powerpoint/2010/main" val="36597298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573"/>
        <p:cNvGrpSpPr/>
        <p:nvPr/>
      </p:nvGrpSpPr>
      <p:grpSpPr>
        <a:xfrm>
          <a:off x="0" y="0"/>
          <a:ext cx="0" cy="0"/>
          <a:chOff x="0" y="0"/>
          <a:chExt cx="0" cy="0"/>
        </a:xfrm>
      </p:grpSpPr>
      <p:sp>
        <p:nvSpPr>
          <p:cNvPr id="575" name="Google Shape;575;p37"/>
          <p:cNvSpPr txBox="1">
            <a:spLocks noGrp="1"/>
          </p:cNvSpPr>
          <p:nvPr>
            <p:ph type="title"/>
          </p:nvPr>
        </p:nvSpPr>
        <p:spPr>
          <a:xfrm>
            <a:off x="5059834" y="687400"/>
            <a:ext cx="3732340" cy="1511513"/>
          </a:xfrm>
          <a:prstGeom prst="rect">
            <a:avLst/>
          </a:prstGeom>
        </p:spPr>
        <p:txBody>
          <a:bodyPr spcFirstLastPara="1" wrap="square" lIns="91425" tIns="91425" rIns="91425" bIns="91425" anchor="b" anchorCtr="0">
            <a:noAutofit/>
          </a:bodyPr>
          <a:lstStyle/>
          <a:p>
            <a:pPr lvl="0"/>
            <a:r>
              <a:rPr lang="en" sz="4000" dirty="0" smtClean="0">
                <a:solidFill>
                  <a:schemeClr val="bg2">
                    <a:lumMod val="75000"/>
                  </a:schemeClr>
                </a:solidFill>
                <a:latin typeface="Sora" panose="020B0604020202020204" charset="0"/>
                <a:cs typeface="Sora" panose="020B0604020202020204" charset="0"/>
              </a:rPr>
              <a:t>05-</a:t>
            </a:r>
            <a:r>
              <a:rPr lang="en" sz="4000" dirty="0">
                <a:solidFill>
                  <a:schemeClr val="bg2">
                    <a:lumMod val="75000"/>
                  </a:schemeClr>
                </a:solidFill>
                <a:latin typeface="Sora" panose="020B0604020202020204" charset="0"/>
                <a:cs typeface="Sora" panose="020B0604020202020204" charset="0"/>
              </a:rPr>
              <a:t>.</a:t>
            </a:r>
            <a:endParaRPr sz="4000" dirty="0">
              <a:solidFill>
                <a:schemeClr val="bg2">
                  <a:lumMod val="75000"/>
                </a:schemeClr>
              </a:solidFill>
            </a:endParaRPr>
          </a:p>
        </p:txBody>
      </p:sp>
      <p:sp>
        <p:nvSpPr>
          <p:cNvPr id="580" name="Google Shape;580;p37"/>
          <p:cNvSpPr/>
          <p:nvPr/>
        </p:nvSpPr>
        <p:spPr>
          <a:xfrm>
            <a:off x="521844" y="771196"/>
            <a:ext cx="1458000" cy="1537500"/>
          </a:xfrm>
          <a:prstGeom prst="roundRect">
            <a:avLst>
              <a:gd name="adj" fmla="val 16667"/>
            </a:avLst>
          </a:prstGeom>
          <a:solidFill>
            <a:schemeClr val="lt1"/>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2175149" y="3004244"/>
            <a:ext cx="1458000" cy="1537500"/>
          </a:xfrm>
          <a:prstGeom prst="roundRect">
            <a:avLst>
              <a:gd name="adj" fmla="val 16667"/>
            </a:avLst>
          </a:prstGeom>
          <a:solidFill>
            <a:schemeClr val="lt1"/>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2" name="Google Shape;582;p37"/>
          <p:cNvPicPr preferRelativeResize="0"/>
          <p:nvPr/>
        </p:nvPicPr>
        <p:blipFill>
          <a:blip r:embed="rId3">
            <a:alphaModFix/>
          </a:blip>
          <a:stretch>
            <a:fillRect/>
          </a:stretch>
        </p:blipFill>
        <p:spPr>
          <a:xfrm>
            <a:off x="678019" y="736273"/>
            <a:ext cx="1145651" cy="1171400"/>
          </a:xfrm>
          <a:prstGeom prst="rect">
            <a:avLst/>
          </a:prstGeom>
          <a:noFill/>
          <a:ln>
            <a:noFill/>
          </a:ln>
        </p:spPr>
      </p:pic>
      <p:pic>
        <p:nvPicPr>
          <p:cNvPr id="583" name="Google Shape;583;p37"/>
          <p:cNvPicPr preferRelativeResize="0"/>
          <p:nvPr/>
        </p:nvPicPr>
        <p:blipFill>
          <a:blip r:embed="rId4">
            <a:alphaModFix/>
          </a:blip>
          <a:stretch>
            <a:fillRect/>
          </a:stretch>
        </p:blipFill>
        <p:spPr>
          <a:xfrm>
            <a:off x="2331323" y="3221738"/>
            <a:ext cx="1145651" cy="1171384"/>
          </a:xfrm>
          <a:prstGeom prst="rect">
            <a:avLst/>
          </a:prstGeom>
          <a:noFill/>
          <a:ln>
            <a:noFill/>
          </a:ln>
        </p:spPr>
      </p:pic>
      <p:cxnSp>
        <p:nvCxnSpPr>
          <p:cNvPr id="584" name="Google Shape;584;p37"/>
          <p:cNvCxnSpPr>
            <a:stCxn id="580" idx="2"/>
            <a:endCxn id="581" idx="1"/>
          </p:cNvCxnSpPr>
          <p:nvPr/>
        </p:nvCxnSpPr>
        <p:spPr>
          <a:xfrm rot="16200000" flipH="1">
            <a:off x="980847" y="2578692"/>
            <a:ext cx="1464298" cy="924305"/>
          </a:xfrm>
          <a:prstGeom prst="bentConnector2">
            <a:avLst/>
          </a:prstGeom>
          <a:noFill/>
          <a:ln w="9525" cap="flat" cmpd="sng">
            <a:solidFill>
              <a:schemeClr val="dk1"/>
            </a:solidFill>
            <a:prstDash val="solid"/>
            <a:round/>
            <a:headEnd type="none" w="med" len="med"/>
            <a:tailEnd type="none" w="med" len="med"/>
          </a:ln>
        </p:spPr>
      </p:cxnSp>
      <p:pic>
        <p:nvPicPr>
          <p:cNvPr id="585" name="Google Shape;585;p37"/>
          <p:cNvPicPr preferRelativeResize="0"/>
          <p:nvPr/>
        </p:nvPicPr>
        <p:blipFill>
          <a:blip r:embed="rId5">
            <a:alphaModFix/>
          </a:blip>
          <a:stretch>
            <a:fillRect/>
          </a:stretch>
        </p:blipFill>
        <p:spPr>
          <a:xfrm>
            <a:off x="3032051" y="696320"/>
            <a:ext cx="819402" cy="837801"/>
          </a:xfrm>
          <a:prstGeom prst="rect">
            <a:avLst/>
          </a:prstGeom>
          <a:noFill/>
          <a:ln>
            <a:noFill/>
          </a:ln>
        </p:spPr>
      </p:pic>
      <p:pic>
        <p:nvPicPr>
          <p:cNvPr id="586" name="Google Shape;586;p37"/>
          <p:cNvPicPr preferRelativeResize="0"/>
          <p:nvPr/>
        </p:nvPicPr>
        <p:blipFill>
          <a:blip r:embed="rId5">
            <a:alphaModFix/>
          </a:blip>
          <a:stretch>
            <a:fillRect/>
          </a:stretch>
        </p:blipFill>
        <p:spPr>
          <a:xfrm>
            <a:off x="3633149" y="1940495"/>
            <a:ext cx="360124" cy="368200"/>
          </a:xfrm>
          <a:prstGeom prst="rect">
            <a:avLst/>
          </a:prstGeom>
          <a:noFill/>
          <a:ln>
            <a:noFill/>
          </a:ln>
        </p:spPr>
      </p:pic>
      <p:grpSp>
        <p:nvGrpSpPr>
          <p:cNvPr id="587" name="Google Shape;587;p37"/>
          <p:cNvGrpSpPr/>
          <p:nvPr/>
        </p:nvGrpSpPr>
        <p:grpSpPr>
          <a:xfrm>
            <a:off x="228754" y="3986677"/>
            <a:ext cx="54600" cy="758290"/>
            <a:chOff x="5739450" y="963476"/>
            <a:chExt cx="54600" cy="758290"/>
          </a:xfrm>
        </p:grpSpPr>
        <p:sp>
          <p:nvSpPr>
            <p:cNvPr id="588" name="Google Shape;588;p37"/>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Subtitle 5"/>
          <p:cNvSpPr>
            <a:spLocks noGrp="1"/>
          </p:cNvSpPr>
          <p:nvPr>
            <p:ph type="subTitle" idx="1"/>
          </p:nvPr>
        </p:nvSpPr>
        <p:spPr>
          <a:xfrm>
            <a:off x="4934974" y="2198913"/>
            <a:ext cx="4150969" cy="2370131"/>
          </a:xfrm>
        </p:spPr>
        <p:txBody>
          <a:bodyPr/>
          <a:lstStyle/>
          <a:p>
            <a:r>
              <a:rPr lang="en-IN" sz="6000" b="1" dirty="0" smtClean="0">
                <a:latin typeface="Sora" panose="020B0604020202020204" charset="0"/>
                <a:cs typeface="Sora" panose="020B0604020202020204" charset="0"/>
              </a:rPr>
              <a:t>Summary</a:t>
            </a:r>
            <a:endParaRPr lang="en-IN" sz="6000" b="1" dirty="0">
              <a:latin typeface="Sora" panose="020B0604020202020204" charset="0"/>
              <a:cs typeface="Sora" panose="020B060402020202020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Comparison</a:t>
            </a:r>
            <a:endParaRPr dirty="0"/>
          </a:p>
        </p:txBody>
      </p:sp>
      <p:graphicFrame>
        <p:nvGraphicFramePr>
          <p:cNvPr id="2" name="Table 1"/>
          <p:cNvGraphicFramePr>
            <a:graphicFrameLocks noGrp="1"/>
          </p:cNvGraphicFramePr>
          <p:nvPr>
            <p:extLst>
              <p:ext uri="{D42A27DB-BD31-4B8C-83A1-F6EECF244321}">
                <p14:modId xmlns:p14="http://schemas.microsoft.com/office/powerpoint/2010/main" val="3336329468"/>
              </p:ext>
            </p:extLst>
          </p:nvPr>
        </p:nvGraphicFramePr>
        <p:xfrm>
          <a:off x="631370" y="1117600"/>
          <a:ext cx="7903029" cy="3741057"/>
        </p:xfrm>
        <a:graphic>
          <a:graphicData uri="http://schemas.openxmlformats.org/drawingml/2006/table">
            <a:tbl>
              <a:tblPr firstRow="1" bandRow="1">
                <a:tableStyleId>{405AFBC4-3BAC-4FE5-97B3-BCC5C6A07588}</a:tableStyleId>
              </a:tblPr>
              <a:tblGrid>
                <a:gridCol w="2767522">
                  <a:extLst>
                    <a:ext uri="{9D8B030D-6E8A-4147-A177-3AD203B41FA5}">
                      <a16:colId xmlns:a16="http://schemas.microsoft.com/office/drawing/2014/main" val="4083189993"/>
                    </a:ext>
                  </a:extLst>
                </a:gridCol>
                <a:gridCol w="1617439">
                  <a:extLst>
                    <a:ext uri="{9D8B030D-6E8A-4147-A177-3AD203B41FA5}">
                      <a16:colId xmlns:a16="http://schemas.microsoft.com/office/drawing/2014/main" val="703127864"/>
                    </a:ext>
                  </a:extLst>
                </a:gridCol>
                <a:gridCol w="1935779">
                  <a:extLst>
                    <a:ext uri="{9D8B030D-6E8A-4147-A177-3AD203B41FA5}">
                      <a16:colId xmlns:a16="http://schemas.microsoft.com/office/drawing/2014/main" val="2864545462"/>
                    </a:ext>
                  </a:extLst>
                </a:gridCol>
                <a:gridCol w="1582289">
                  <a:extLst>
                    <a:ext uri="{9D8B030D-6E8A-4147-A177-3AD203B41FA5}">
                      <a16:colId xmlns:a16="http://schemas.microsoft.com/office/drawing/2014/main" val="1140410466"/>
                    </a:ext>
                  </a:extLst>
                </a:gridCol>
              </a:tblGrid>
              <a:tr h="616857">
                <a:tc>
                  <a:txBody>
                    <a:bodyPr/>
                    <a:lstStyle/>
                    <a:p>
                      <a:endParaRPr lang="en-IN" dirty="0" smtClean="0"/>
                    </a:p>
                    <a:p>
                      <a:r>
                        <a:rPr lang="en-IN" dirty="0" smtClean="0"/>
                        <a:t>                    </a:t>
                      </a:r>
                      <a:r>
                        <a:rPr lang="en-IN" sz="1800" dirty="0" smtClean="0">
                          <a:latin typeface="Sora" panose="020B0604020202020204" charset="0"/>
                          <a:cs typeface="Sora" panose="020B0604020202020204" charset="0"/>
                        </a:rPr>
                        <a:t>Title</a:t>
                      </a:r>
                      <a:endParaRPr lang="en-IN" sz="1800" dirty="0">
                        <a:latin typeface="Sora" panose="020B0604020202020204" charset="0"/>
                        <a:cs typeface="Sora" panose="020B0604020202020204" charset="0"/>
                      </a:endParaRPr>
                    </a:p>
                  </a:txBody>
                  <a:tcPr>
                    <a:solidFill>
                      <a:schemeClr val="tx1">
                        <a:lumMod val="25000"/>
                        <a:lumOff val="75000"/>
                      </a:schemeClr>
                    </a:solidFill>
                  </a:tcPr>
                </a:tc>
                <a:tc>
                  <a:txBody>
                    <a:bodyPr/>
                    <a:lstStyle/>
                    <a:p>
                      <a:r>
                        <a:rPr lang="en-IN" dirty="0" smtClean="0"/>
                        <a:t>  </a:t>
                      </a:r>
                    </a:p>
                    <a:p>
                      <a:r>
                        <a:rPr lang="en-IN" dirty="0" smtClean="0"/>
                        <a:t>     </a:t>
                      </a:r>
                      <a:r>
                        <a:rPr lang="en-IN" sz="1800" dirty="0" smtClean="0">
                          <a:latin typeface="Sora" panose="020B0604020202020204" charset="0"/>
                          <a:cs typeface="Sora" panose="020B0604020202020204" charset="0"/>
                        </a:rPr>
                        <a:t>Algorithm</a:t>
                      </a:r>
                      <a:endParaRPr lang="en-IN" sz="1800" dirty="0">
                        <a:latin typeface="Sora" panose="020B0604020202020204" charset="0"/>
                        <a:cs typeface="Sora" panose="020B0604020202020204" charset="0"/>
                      </a:endParaRPr>
                    </a:p>
                  </a:txBody>
                  <a:tcPr>
                    <a:solidFill>
                      <a:schemeClr val="tx1">
                        <a:lumMod val="25000"/>
                        <a:lumOff val="75000"/>
                      </a:schemeClr>
                    </a:solidFill>
                  </a:tcPr>
                </a:tc>
                <a:tc>
                  <a:txBody>
                    <a:bodyPr/>
                    <a:lstStyle/>
                    <a:p>
                      <a:endParaRPr lang="en-IN" dirty="0" smtClean="0"/>
                    </a:p>
                    <a:p>
                      <a:r>
                        <a:rPr lang="en-IN" sz="1800" dirty="0" smtClean="0">
                          <a:latin typeface="Sora" panose="020B0604020202020204" charset="0"/>
                          <a:cs typeface="Sora" panose="020B0604020202020204" charset="0"/>
                        </a:rPr>
                        <a:t>        Accuracy</a:t>
                      </a:r>
                      <a:endParaRPr lang="en-IN" sz="1800" dirty="0">
                        <a:latin typeface="Sora" panose="020B0604020202020204" charset="0"/>
                        <a:cs typeface="Sora" panose="020B0604020202020204" charset="0"/>
                      </a:endParaRPr>
                    </a:p>
                  </a:txBody>
                  <a:tcPr>
                    <a:solidFill>
                      <a:schemeClr val="tx1">
                        <a:lumMod val="25000"/>
                        <a:lumOff val="75000"/>
                      </a:schemeClr>
                    </a:solidFill>
                  </a:tcPr>
                </a:tc>
                <a:tc>
                  <a:txBody>
                    <a:bodyPr/>
                    <a:lstStyle/>
                    <a:p>
                      <a:endParaRPr lang="en-IN" dirty="0" smtClean="0"/>
                    </a:p>
                    <a:p>
                      <a:r>
                        <a:rPr lang="en-IN" sz="1800" dirty="0" smtClean="0">
                          <a:latin typeface="Sora" panose="020B0604020202020204" charset="0"/>
                          <a:cs typeface="Sora" panose="020B0604020202020204" charset="0"/>
                        </a:rPr>
                        <a:t>       Dataset</a:t>
                      </a:r>
                      <a:endParaRPr lang="en-IN" sz="1800" dirty="0">
                        <a:latin typeface="Sora" panose="020B0604020202020204" charset="0"/>
                        <a:cs typeface="Sora" panose="020B0604020202020204" charset="0"/>
                      </a:endParaRPr>
                    </a:p>
                  </a:txBody>
                  <a:tcPr>
                    <a:solidFill>
                      <a:schemeClr val="tx1">
                        <a:lumMod val="25000"/>
                        <a:lumOff val="75000"/>
                      </a:schemeClr>
                    </a:solidFill>
                  </a:tcPr>
                </a:tc>
                <a:extLst>
                  <a:ext uri="{0D108BD9-81ED-4DB2-BD59-A6C34878D82A}">
                    <a16:rowId xmlns:a16="http://schemas.microsoft.com/office/drawing/2014/main" val="214674469"/>
                  </a:ext>
                </a:extLst>
              </a:tr>
              <a:tr h="914400">
                <a:tc>
                  <a:txBody>
                    <a:bodyPr/>
                    <a:lstStyle/>
                    <a:p>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“Effective factors in diagnosing the degree of hepatitis c using machine learning”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Mohammadjavad</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Sayadi</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Elahe</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Gozali</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Malihe</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Sadeghi</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a:t>
                      </a:r>
                      <a:r>
                        <a:rPr lang="en-IN" sz="1100" dirty="0" smtClean="0">
                          <a:latin typeface="Arial" panose="020B0604020202020204" pitchFamily="34" charset="0"/>
                          <a:cs typeface="Arial" panose="020B0604020202020204" pitchFamily="34" charset="0"/>
                        </a:rPr>
                        <a:t>2023; 12: 137 </a:t>
                      </a:r>
                      <a:endParaRPr lang="en-IN" sz="1100" dirty="0">
                        <a:latin typeface="Arial" panose="020B0604020202020204" pitchFamily="34" charset="0"/>
                        <a:cs typeface="Arial" panose="020B0604020202020204" pitchFamily="34" charset="0"/>
                      </a:endParaRPr>
                    </a:p>
                  </a:txBody>
                  <a:tcPr/>
                </a:tc>
                <a:tc>
                  <a:txBody>
                    <a:bodyPr/>
                    <a:lstStyle/>
                    <a:p>
                      <a:endParaRPr lang="en-IN" dirty="0" smtClean="0"/>
                    </a:p>
                    <a:p>
                      <a:r>
                        <a:rPr lang="en-IN" dirty="0" smtClean="0"/>
                        <a:t>         DNN,RF</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baseline="0" dirty="0" smtClean="0"/>
                        <a:t>                                       </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smtClean="0"/>
                        <a:t>          93.51 , 93.029</a:t>
                      </a:r>
                    </a:p>
                  </a:txBody>
                  <a:tcPr/>
                </a:tc>
                <a:tc>
                  <a:txBody>
                    <a:bodyPr/>
                    <a:lstStyle/>
                    <a:p>
                      <a:r>
                        <a:rPr lang="en-IN" sz="1100" dirty="0" smtClean="0"/>
                        <a:t>Dataset of Egyptian patients from UCI repository containing</a:t>
                      </a:r>
                      <a:r>
                        <a:rPr lang="en-IN" sz="1100" baseline="0" dirty="0" smtClean="0"/>
                        <a:t> 1385 instance,29 features</a:t>
                      </a:r>
                      <a:endParaRPr lang="en-IN" sz="1100" dirty="0"/>
                    </a:p>
                  </a:txBody>
                  <a:tcPr/>
                </a:tc>
                <a:extLst>
                  <a:ext uri="{0D108BD9-81ED-4DB2-BD59-A6C34878D82A}">
                    <a16:rowId xmlns:a16="http://schemas.microsoft.com/office/drawing/2014/main" val="2016329601"/>
                  </a:ext>
                </a:extLst>
              </a:tr>
              <a:tr h="914400">
                <a:tc>
                  <a:txBody>
                    <a:bodyPr/>
                    <a:lstStyle/>
                    <a:p>
                      <a:r>
                        <a:rPr lang="en-IN" sz="1100" b="0" i="0" u="none" strike="noStrike" cap="none" dirty="0" smtClean="0">
                          <a:solidFill>
                            <a:srgbClr val="000000"/>
                          </a:solidFill>
                          <a:effectLst/>
                          <a:latin typeface="Arial"/>
                          <a:ea typeface="Arial"/>
                          <a:cs typeface="Arial"/>
                          <a:sym typeface="Arial"/>
                        </a:rPr>
                        <a:t>“Diagnosing the Stage of Hepatitis C Using Machine Learning” |</a:t>
                      </a:r>
                      <a:r>
                        <a:rPr lang="en-IN" sz="1100" b="0" i="1" u="none" strike="noStrike" cap="none" dirty="0" smtClean="0">
                          <a:solidFill>
                            <a:srgbClr val="000000"/>
                          </a:solidFill>
                          <a:effectLst/>
                          <a:latin typeface="Arial"/>
                          <a:ea typeface="Arial"/>
                          <a:cs typeface="Arial"/>
                          <a:sym typeface="Arial"/>
                        </a:rPr>
                        <a:t>Journal of Healthcare Engineering</a:t>
                      </a:r>
                      <a:r>
                        <a:rPr lang="en-IN" sz="1100" b="0" i="0" u="none" strike="noStrike" cap="none" dirty="0" smtClean="0">
                          <a:solidFill>
                            <a:srgbClr val="000000"/>
                          </a:solidFill>
                          <a:effectLst/>
                          <a:latin typeface="Arial"/>
                          <a:ea typeface="Arial"/>
                          <a:cs typeface="Arial"/>
                          <a:sym typeface="Arial"/>
                        </a:rPr>
                        <a:t>, Muhammad Bilal Butt, </a:t>
                      </a:r>
                      <a:r>
                        <a:rPr lang="en-IN" sz="1100" b="0" i="0" u="none" strike="noStrike" cap="none" dirty="0" err="1" smtClean="0">
                          <a:solidFill>
                            <a:srgbClr val="000000"/>
                          </a:solidFill>
                          <a:effectLst/>
                          <a:latin typeface="Arial"/>
                          <a:ea typeface="Arial"/>
                          <a:cs typeface="Arial"/>
                          <a:sym typeface="Arial"/>
                        </a:rPr>
                        <a:t>Majed</a:t>
                      </a:r>
                      <a:r>
                        <a:rPr lang="en-IN" sz="1100" b="0" i="0" u="none" strike="noStrike" cap="none" dirty="0" smtClean="0">
                          <a:solidFill>
                            <a:srgbClr val="000000"/>
                          </a:solidFill>
                          <a:effectLst/>
                          <a:latin typeface="Arial"/>
                          <a:ea typeface="Arial"/>
                          <a:cs typeface="Arial"/>
                          <a:sym typeface="Arial"/>
                        </a:rPr>
                        <a:t> </a:t>
                      </a:r>
                      <a:r>
                        <a:rPr lang="en-IN" sz="1100" b="0" i="0" u="none" strike="noStrike" cap="none" dirty="0" err="1" smtClean="0">
                          <a:solidFill>
                            <a:srgbClr val="000000"/>
                          </a:solidFill>
                          <a:effectLst/>
                          <a:latin typeface="Arial"/>
                          <a:ea typeface="Arial"/>
                          <a:cs typeface="Arial"/>
                          <a:sym typeface="Arial"/>
                        </a:rPr>
                        <a:t>Alfayad</a:t>
                      </a:r>
                      <a:r>
                        <a:rPr lang="en-IN" sz="1100" b="0" i="0" u="none" strike="noStrike" cap="none" dirty="0" smtClean="0">
                          <a:solidFill>
                            <a:srgbClr val="000000"/>
                          </a:solidFill>
                          <a:effectLst/>
                          <a:latin typeface="Arial"/>
                          <a:ea typeface="Arial"/>
                          <a:cs typeface="Arial"/>
                          <a:sym typeface="Arial"/>
                        </a:rPr>
                        <a:t>, </a:t>
                      </a:r>
                      <a:r>
                        <a:rPr lang="en-IN" sz="1100" b="0" i="0" u="none" strike="noStrike" cap="none" dirty="0" err="1" smtClean="0">
                          <a:solidFill>
                            <a:srgbClr val="000000"/>
                          </a:solidFill>
                          <a:effectLst/>
                          <a:latin typeface="Arial"/>
                          <a:ea typeface="Arial"/>
                          <a:cs typeface="Arial"/>
                          <a:sym typeface="Arial"/>
                        </a:rPr>
                        <a:t>Shazia</a:t>
                      </a:r>
                      <a:r>
                        <a:rPr lang="en-IN" sz="1100" b="0" i="0" u="none" strike="noStrike" cap="none" dirty="0" smtClean="0">
                          <a:solidFill>
                            <a:srgbClr val="000000"/>
                          </a:solidFill>
                          <a:effectLst/>
                          <a:latin typeface="Arial"/>
                          <a:ea typeface="Arial"/>
                          <a:cs typeface="Arial"/>
                          <a:sym typeface="Arial"/>
                        </a:rPr>
                        <a:t> </a:t>
                      </a:r>
                      <a:r>
                        <a:rPr lang="en-IN" sz="1100" b="0" i="0" u="none" strike="noStrike" cap="none" dirty="0" err="1" smtClean="0">
                          <a:solidFill>
                            <a:srgbClr val="000000"/>
                          </a:solidFill>
                          <a:effectLst/>
                          <a:latin typeface="Arial"/>
                          <a:ea typeface="Arial"/>
                          <a:cs typeface="Arial"/>
                          <a:sym typeface="Arial"/>
                        </a:rPr>
                        <a:t>Saqib</a:t>
                      </a:r>
                      <a:r>
                        <a:rPr lang="en-IN" sz="1100" b="0" i="0" u="none" strike="noStrike" cap="none" dirty="0" smtClean="0">
                          <a:solidFill>
                            <a:srgbClr val="000000"/>
                          </a:solidFill>
                          <a:effectLst/>
                          <a:latin typeface="Arial"/>
                          <a:ea typeface="Arial"/>
                          <a:cs typeface="Arial"/>
                          <a:sym typeface="Arial"/>
                        </a:rPr>
                        <a:t>, M. A. Khan, Muhammad Adnan Khan ,and </a:t>
                      </a:r>
                      <a:r>
                        <a:rPr lang="en-IN" sz="1100" b="0" i="0" u="none" strike="noStrike" cap="none" dirty="0" err="1" smtClean="0">
                          <a:solidFill>
                            <a:srgbClr val="000000"/>
                          </a:solidFill>
                          <a:effectLst/>
                          <a:latin typeface="Arial"/>
                          <a:ea typeface="Arial"/>
                          <a:cs typeface="Arial"/>
                          <a:sym typeface="Arial"/>
                        </a:rPr>
                        <a:t>Nouh</a:t>
                      </a:r>
                      <a:r>
                        <a:rPr lang="en-IN" sz="1100" b="0" i="0" u="none" strike="noStrike" cap="none" dirty="0" smtClean="0">
                          <a:solidFill>
                            <a:srgbClr val="000000"/>
                          </a:solidFill>
                          <a:effectLst/>
                          <a:latin typeface="Arial"/>
                          <a:ea typeface="Arial"/>
                          <a:cs typeface="Arial"/>
                          <a:sym typeface="Arial"/>
                        </a:rPr>
                        <a:t> </a:t>
                      </a:r>
                      <a:r>
                        <a:rPr lang="en-IN" sz="1100" b="0" i="0" u="none" strike="noStrike" cap="none" dirty="0" err="1" smtClean="0">
                          <a:solidFill>
                            <a:srgbClr val="000000"/>
                          </a:solidFill>
                          <a:effectLst/>
                          <a:latin typeface="Arial"/>
                          <a:ea typeface="Arial"/>
                          <a:cs typeface="Arial"/>
                          <a:sym typeface="Arial"/>
                        </a:rPr>
                        <a:t>Sabri</a:t>
                      </a:r>
                      <a:r>
                        <a:rPr lang="en-IN" sz="1100" b="0" i="0" u="none" strike="noStrike" cap="none" dirty="0" smtClean="0">
                          <a:solidFill>
                            <a:srgbClr val="000000"/>
                          </a:solidFill>
                          <a:effectLst/>
                          <a:latin typeface="Arial"/>
                          <a:ea typeface="Arial"/>
                          <a:cs typeface="Arial"/>
                          <a:sym typeface="Arial"/>
                        </a:rPr>
                        <a:t> </a:t>
                      </a:r>
                      <a:r>
                        <a:rPr lang="en-IN" sz="1100" b="0" i="0" u="none" strike="noStrike" cap="none" dirty="0" err="1" smtClean="0">
                          <a:solidFill>
                            <a:srgbClr val="000000"/>
                          </a:solidFill>
                          <a:effectLst/>
                          <a:latin typeface="Arial"/>
                          <a:ea typeface="Arial"/>
                          <a:cs typeface="Arial"/>
                          <a:sym typeface="Arial"/>
                        </a:rPr>
                        <a:t>Elmitwally</a:t>
                      </a:r>
                      <a:r>
                        <a:rPr lang="en-IN" sz="1100" b="0" i="0" u="none" strike="noStrike" cap="none" dirty="0" smtClean="0">
                          <a:solidFill>
                            <a:srgbClr val="000000"/>
                          </a:solidFill>
                          <a:effectLst/>
                          <a:latin typeface="Arial"/>
                          <a:ea typeface="Arial"/>
                          <a:cs typeface="Arial"/>
                          <a:sym typeface="Arial"/>
                        </a:rPr>
                        <a:t>,  </a:t>
                      </a:r>
                      <a:r>
                        <a:rPr lang="en-IN" sz="1100" b="0" i="0" u="none" strike="noStrike" cap="none" dirty="0" err="1" smtClean="0">
                          <a:solidFill>
                            <a:srgbClr val="000000"/>
                          </a:solidFill>
                          <a:effectLst/>
                          <a:latin typeface="Arial"/>
                          <a:ea typeface="Arial"/>
                          <a:cs typeface="Arial"/>
                          <a:sym typeface="Arial"/>
                        </a:rPr>
                        <a:t>Munir</a:t>
                      </a:r>
                      <a:r>
                        <a:rPr lang="en-IN" sz="1100" b="0" i="0" u="none" strike="noStrike" cap="none" dirty="0" smtClean="0">
                          <a:solidFill>
                            <a:srgbClr val="000000"/>
                          </a:solidFill>
                          <a:effectLst/>
                          <a:latin typeface="Arial"/>
                          <a:ea typeface="Arial"/>
                          <a:cs typeface="Arial"/>
                          <a:sym typeface="Arial"/>
                        </a:rPr>
                        <a:t> Ahmad | Volume 2021, Article ID 8062410</a:t>
                      </a:r>
                      <a:endParaRPr lang="en-IN" sz="1100" dirty="0">
                        <a:latin typeface="Arial" panose="020B0604020202020204" pitchFamily="34" charset="0"/>
                        <a:cs typeface="Arial" panose="020B0604020202020204" pitchFamily="34" charset="0"/>
                      </a:endParaRPr>
                    </a:p>
                  </a:txBody>
                  <a:tcPr/>
                </a:tc>
                <a:tc>
                  <a:txBody>
                    <a:bodyPr/>
                    <a:lstStyle/>
                    <a:p>
                      <a:endParaRPr lang="en-IN" dirty="0" smtClean="0"/>
                    </a:p>
                    <a:p>
                      <a:endParaRPr lang="en-IN" dirty="0" smtClean="0"/>
                    </a:p>
                    <a:p>
                      <a:r>
                        <a:rPr lang="en-IN" dirty="0" smtClean="0"/>
                        <a:t>           ANN</a:t>
                      </a:r>
                      <a:endParaRPr lang="en-IN" dirty="0"/>
                    </a:p>
                  </a:txBody>
                  <a:tcPr/>
                </a:tc>
                <a:tc>
                  <a:txBody>
                    <a:bodyPr/>
                    <a:lstStyle/>
                    <a:p>
                      <a:endParaRPr lang="en-IN" dirty="0" smtClean="0"/>
                    </a:p>
                    <a:p>
                      <a:endParaRPr lang="en-IN" dirty="0" smtClean="0"/>
                    </a:p>
                    <a:p>
                      <a:r>
                        <a:rPr lang="en-IN" dirty="0" smtClean="0"/>
                        <a:t>          </a:t>
                      </a:r>
                      <a:r>
                        <a:rPr lang="en-IN" sz="1400" b="0" i="0" u="none" strike="noStrike" cap="none" dirty="0" smtClean="0">
                          <a:solidFill>
                            <a:srgbClr val="000000"/>
                          </a:solidFill>
                          <a:effectLst/>
                          <a:latin typeface="Arial"/>
                          <a:ea typeface="Arial"/>
                          <a:cs typeface="Arial"/>
                          <a:sym typeface="Arial"/>
                        </a:rPr>
                        <a:t>94.44</a:t>
                      </a:r>
                      <a:endParaRPr lang="en-IN" dirty="0"/>
                    </a:p>
                  </a:txBody>
                  <a:tcPr/>
                </a:tc>
                <a:tc>
                  <a:txBody>
                    <a:bodyPr/>
                    <a:lstStyle/>
                    <a:p>
                      <a:r>
                        <a:rPr lang="en-IN" sz="1100" dirty="0" smtClean="0"/>
                        <a:t>Dataset of Egyptian patients from UCI repository containing</a:t>
                      </a:r>
                      <a:r>
                        <a:rPr lang="en-IN" sz="1100" baseline="0" dirty="0" smtClean="0"/>
                        <a:t> 1385 instance,29 features</a:t>
                      </a:r>
                      <a:endParaRPr lang="en-IN" sz="1100" dirty="0"/>
                    </a:p>
                  </a:txBody>
                  <a:tcPr/>
                </a:tc>
                <a:extLst>
                  <a:ext uri="{0D108BD9-81ED-4DB2-BD59-A6C34878D82A}">
                    <a16:rowId xmlns:a16="http://schemas.microsoft.com/office/drawing/2014/main" val="165691014"/>
                  </a:ext>
                </a:extLst>
              </a:tr>
              <a:tr h="914400">
                <a:tc>
                  <a:txBody>
                    <a:bodyPr/>
                    <a:lstStyle/>
                    <a:p>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Satish CR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Nandipati</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Chew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XinYing</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Khaw</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Khai</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Wah</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”Hepatitis C Virus (HCV) Prediction by Machine Learning Techniques”. </a:t>
                      </a:r>
                      <a:r>
                        <a:rPr lang="en-IN" sz="1100" b="0" i="1"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Applications of Modelling and Simulation</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VOL 4, 2020, 89-100 </a:t>
                      </a:r>
                      <a:endParaRPr lang="en-IN" sz="1100" dirty="0">
                        <a:latin typeface="Arial" panose="020B0604020202020204" pitchFamily="34" charset="0"/>
                        <a:cs typeface="Arial" panose="020B0604020202020204" pitchFamily="34" charset="0"/>
                      </a:endParaRPr>
                    </a:p>
                  </a:txBody>
                  <a:tcPr/>
                </a:tc>
                <a:tc>
                  <a:txBody>
                    <a:bodyPr/>
                    <a:lstStyle/>
                    <a:p>
                      <a:endParaRPr lang="en-IN" dirty="0" smtClean="0"/>
                    </a:p>
                    <a:p>
                      <a:r>
                        <a:rPr lang="en-IN" dirty="0" smtClean="0"/>
                        <a:t>          SVM</a:t>
                      </a:r>
                      <a:endParaRPr lang="en-IN" dirty="0"/>
                    </a:p>
                  </a:txBody>
                  <a:tcPr/>
                </a:tc>
                <a:tc>
                  <a:txBody>
                    <a:bodyPr/>
                    <a:lstStyle/>
                    <a:p>
                      <a:endParaRPr lang="en-IN" dirty="0" smtClean="0"/>
                    </a:p>
                    <a:p>
                      <a:r>
                        <a:rPr lang="en-IN" baseline="0" dirty="0" smtClean="0"/>
                        <a:t>          </a:t>
                      </a:r>
                      <a:r>
                        <a:rPr lang="en-IN" sz="1400" b="0" i="0" u="none" strike="noStrike" cap="none" dirty="0" smtClean="0">
                          <a:solidFill>
                            <a:srgbClr val="000000"/>
                          </a:solidFill>
                          <a:effectLst/>
                          <a:latin typeface="Arial"/>
                          <a:ea typeface="Arial"/>
                          <a:cs typeface="Arial"/>
                          <a:sym typeface="Arial"/>
                        </a:rPr>
                        <a:t>52.64</a:t>
                      </a:r>
                    </a:p>
                    <a:p>
                      <a:r>
                        <a:rPr lang="en-IN" sz="1400" b="0" i="0" u="none" strike="noStrike" cap="none" dirty="0" smtClean="0">
                          <a:solidFill>
                            <a:srgbClr val="000000"/>
                          </a:solidFill>
                          <a:effectLst/>
                          <a:latin typeface="Arial"/>
                          <a:cs typeface="Arial"/>
                          <a:sym typeface="Arial"/>
                        </a:rPr>
                        <a:t>(binary class label)</a:t>
                      </a:r>
                      <a:endParaRPr lang="en-IN" dirty="0" smtClean="0"/>
                    </a:p>
                  </a:txBody>
                  <a:tcPr/>
                </a:tc>
                <a:tc>
                  <a:txBody>
                    <a:bodyPr/>
                    <a:lstStyle/>
                    <a:p>
                      <a:r>
                        <a:rPr lang="en-IN" sz="1100" dirty="0" smtClean="0"/>
                        <a:t>Dataset of Egyptian patients from UCI repository containing</a:t>
                      </a:r>
                      <a:r>
                        <a:rPr lang="en-IN" sz="1100" baseline="0" dirty="0" smtClean="0"/>
                        <a:t> 1385 instance,29 features</a:t>
                      </a:r>
                      <a:endParaRPr lang="en-IN" sz="1100" dirty="0"/>
                    </a:p>
                  </a:txBody>
                  <a:tcPr/>
                </a:tc>
                <a:extLst>
                  <a:ext uri="{0D108BD9-81ED-4DB2-BD59-A6C34878D82A}">
                    <a16:rowId xmlns:a16="http://schemas.microsoft.com/office/drawing/2014/main" val="3911926968"/>
                  </a:ext>
                </a:extLst>
              </a:tr>
            </a:tbl>
          </a:graphicData>
        </a:graphic>
      </p:graphicFrame>
      <p:sp useBgFill="1">
        <p:nvSpPr>
          <p:cNvPr id="3" name="TextBox 2"/>
          <p:cNvSpPr txBox="1"/>
          <p:nvPr/>
        </p:nvSpPr>
        <p:spPr>
          <a:xfrm>
            <a:off x="210457" y="4764314"/>
            <a:ext cx="312057" cy="307777"/>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48"/>
          <p:cNvSpPr txBox="1">
            <a:spLocks noGrp="1"/>
          </p:cNvSpPr>
          <p:nvPr>
            <p:ph type="title"/>
          </p:nvPr>
        </p:nvSpPr>
        <p:spPr>
          <a:xfrm>
            <a:off x="4151086" y="1567543"/>
            <a:ext cx="4695370" cy="2416628"/>
          </a:xfrm>
          <a:prstGeom prst="rect">
            <a:avLst/>
          </a:prstGeom>
        </p:spPr>
        <p:txBody>
          <a:bodyPr spcFirstLastPara="1" wrap="square" lIns="91425" tIns="91425" rIns="91425" bIns="91425" anchor="t" anchorCtr="0">
            <a:noAutofit/>
          </a:bodyPr>
          <a:lstStyle/>
          <a:p>
            <a:pPr lvl="0"/>
            <a:r>
              <a:rPr lang="en" sz="4000" dirty="0" smtClean="0">
                <a:solidFill>
                  <a:schemeClr val="bg2">
                    <a:lumMod val="75000"/>
                  </a:schemeClr>
                </a:solidFill>
                <a:latin typeface="Sora" panose="020B0604020202020204" charset="0"/>
                <a:cs typeface="Sora" panose="020B0604020202020204" charset="0"/>
              </a:rPr>
              <a:t>06-.</a:t>
            </a:r>
            <a:r>
              <a:rPr lang="en" sz="6000" dirty="0" smtClean="0">
                <a:solidFill>
                  <a:schemeClr val="bg2">
                    <a:lumMod val="75000"/>
                  </a:schemeClr>
                </a:solidFill>
                <a:latin typeface="Sora" panose="020B0604020202020204" charset="0"/>
                <a:cs typeface="Sora" panose="020B0604020202020204" charset="0"/>
              </a:rPr>
              <a:t/>
            </a:r>
            <a:br>
              <a:rPr lang="en" sz="6000" dirty="0" smtClean="0">
                <a:solidFill>
                  <a:schemeClr val="bg2">
                    <a:lumMod val="75000"/>
                  </a:schemeClr>
                </a:solidFill>
                <a:latin typeface="Sora" panose="020B0604020202020204" charset="0"/>
                <a:cs typeface="Sora" panose="020B0604020202020204" charset="0"/>
              </a:rPr>
            </a:br>
            <a:r>
              <a:rPr lang="en-IN" sz="4000" dirty="0" smtClean="0"/>
              <a:t>Project Proposal</a:t>
            </a:r>
            <a:endParaRPr sz="4000" dirty="0"/>
          </a:p>
        </p:txBody>
      </p:sp>
      <p:pic>
        <p:nvPicPr>
          <p:cNvPr id="760" name="Google Shape;760;p48"/>
          <p:cNvPicPr preferRelativeResize="0"/>
          <p:nvPr/>
        </p:nvPicPr>
        <p:blipFill>
          <a:blip r:embed="rId3">
            <a:alphaModFix/>
          </a:blip>
          <a:stretch>
            <a:fillRect/>
          </a:stretch>
        </p:blipFill>
        <p:spPr>
          <a:xfrm>
            <a:off x="649725" y="1226882"/>
            <a:ext cx="2251614" cy="2301051"/>
          </a:xfrm>
          <a:prstGeom prst="rect">
            <a:avLst/>
          </a:prstGeom>
          <a:noFill/>
          <a:ln>
            <a:noFill/>
          </a:ln>
        </p:spPr>
      </p:pic>
      <p:sp useBgFill="1">
        <p:nvSpPr>
          <p:cNvPr id="2" name="TextBox 1"/>
          <p:cNvSpPr txBox="1"/>
          <p:nvPr/>
        </p:nvSpPr>
        <p:spPr>
          <a:xfrm>
            <a:off x="8577943" y="4622800"/>
            <a:ext cx="406400" cy="399143"/>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18457" y="750538"/>
            <a:ext cx="7634515" cy="1169551"/>
          </a:xfrm>
          <a:prstGeom prst="rect">
            <a:avLst/>
          </a:prstGeom>
          <a:solidFill>
            <a:schemeClr val="tx1">
              <a:lumMod val="10000"/>
              <a:lumOff val="90000"/>
            </a:schemeClr>
          </a:solidFill>
        </p:spPr>
        <p:txBody>
          <a:bodyPr wrap="square" rtlCol="0">
            <a:spAutoFit/>
          </a:bodyPr>
          <a:lstStyle/>
          <a:p>
            <a:endParaRPr lang="en-IN" dirty="0" smtClean="0"/>
          </a:p>
          <a:p>
            <a:endParaRPr lang="en-IN" dirty="0"/>
          </a:p>
          <a:p>
            <a:pPr marL="285750" indent="-285750">
              <a:buFont typeface="Wingdings" panose="05000000000000000000" pitchFamily="2" charset="2"/>
              <a:buChar char="v"/>
            </a:pPr>
            <a:r>
              <a:rPr lang="en-IN" dirty="0" smtClean="0"/>
              <a:t>Comparative study of three algorithms</a:t>
            </a:r>
          </a:p>
          <a:p>
            <a:endParaRPr lang="en-IN" dirty="0" smtClean="0"/>
          </a:p>
          <a:p>
            <a:endParaRPr lang="en-IN" dirty="0"/>
          </a:p>
        </p:txBody>
      </p:sp>
      <p:sp>
        <p:nvSpPr>
          <p:cNvPr id="15" name="TextBox 14"/>
          <p:cNvSpPr txBox="1"/>
          <p:nvPr/>
        </p:nvSpPr>
        <p:spPr>
          <a:xfrm>
            <a:off x="718457" y="2061026"/>
            <a:ext cx="4441371" cy="2893100"/>
          </a:xfrm>
          <a:prstGeom prst="rect">
            <a:avLst/>
          </a:prstGeom>
          <a:solidFill>
            <a:schemeClr val="tx1">
              <a:lumMod val="25000"/>
              <a:lumOff val="75000"/>
            </a:schemeClr>
          </a:solidFill>
        </p:spPr>
        <p:txBody>
          <a:bodyPr wrap="square" rtlCol="0">
            <a:spAutoFit/>
          </a:bodyPr>
          <a:lstStyle/>
          <a:p>
            <a:pPr>
              <a:lnSpc>
                <a:spcPct val="150000"/>
              </a:lnSpc>
            </a:pPr>
            <a:endParaRPr lang="en-IN" dirty="0" smtClean="0"/>
          </a:p>
          <a:p>
            <a:pPr marL="285750" indent="-285750">
              <a:lnSpc>
                <a:spcPct val="150000"/>
              </a:lnSpc>
              <a:buFont typeface="Wingdings" panose="05000000000000000000" pitchFamily="2" charset="2"/>
              <a:buChar char="v"/>
            </a:pPr>
            <a:r>
              <a:rPr lang="en-IN" dirty="0" smtClean="0"/>
              <a:t>Classify hepatitis c under four categories</a:t>
            </a:r>
          </a:p>
          <a:p>
            <a:pPr marL="342900" indent="-342900">
              <a:lnSpc>
                <a:spcPct val="150000"/>
              </a:lnSpc>
              <a:buFont typeface="+mj-lt"/>
              <a:buAutoNum type="arabicPeriod"/>
            </a:pPr>
            <a:r>
              <a:rPr lang="en-IN" dirty="0"/>
              <a:t>no </a:t>
            </a:r>
            <a:r>
              <a:rPr lang="en-IN" dirty="0" smtClean="0"/>
              <a:t>fibrosis</a:t>
            </a:r>
          </a:p>
          <a:p>
            <a:pPr marL="342900" indent="-342900">
              <a:lnSpc>
                <a:spcPct val="150000"/>
              </a:lnSpc>
              <a:buFont typeface="+mj-lt"/>
              <a:buAutoNum type="arabicPeriod"/>
            </a:pPr>
            <a:r>
              <a:rPr lang="en-IN" dirty="0" smtClean="0"/>
              <a:t>mild fibrosis</a:t>
            </a:r>
          </a:p>
          <a:p>
            <a:pPr marL="342900" indent="-342900">
              <a:lnSpc>
                <a:spcPct val="150000"/>
              </a:lnSpc>
              <a:buFont typeface="+mj-lt"/>
              <a:buAutoNum type="arabicPeriod"/>
            </a:pPr>
            <a:r>
              <a:rPr lang="en-IN" dirty="0" smtClean="0"/>
              <a:t>moderate fibrosis</a:t>
            </a:r>
          </a:p>
          <a:p>
            <a:pPr marL="342900" indent="-342900">
              <a:lnSpc>
                <a:spcPct val="150000"/>
              </a:lnSpc>
              <a:buFont typeface="+mj-lt"/>
              <a:buAutoNum type="arabicPeriod"/>
            </a:pPr>
            <a:r>
              <a:rPr lang="en-IN" dirty="0" smtClean="0"/>
              <a:t>severe fibrosis/cirrhosis</a:t>
            </a:r>
          </a:p>
          <a:p>
            <a:pPr>
              <a:lnSpc>
                <a:spcPct val="150000"/>
              </a:lnSpc>
            </a:pPr>
            <a:endParaRPr lang="en-IN" dirty="0" smtClean="0"/>
          </a:p>
          <a:p>
            <a:pPr marL="342900" indent="-342900">
              <a:lnSpc>
                <a:spcPct val="150000"/>
              </a:lnSpc>
              <a:buFont typeface="+mj-lt"/>
              <a:buAutoNum type="arabicPeriod"/>
            </a:pPr>
            <a:endParaRPr lang="en-IN" dirty="0"/>
          </a:p>
          <a:p>
            <a:endParaRPr lang="en-IN" dirty="0"/>
          </a:p>
        </p:txBody>
      </p:sp>
      <p:sp>
        <p:nvSpPr>
          <p:cNvPr id="17" name="TextBox 16"/>
          <p:cNvSpPr txBox="1"/>
          <p:nvPr/>
        </p:nvSpPr>
        <p:spPr>
          <a:xfrm>
            <a:off x="5268687" y="2061028"/>
            <a:ext cx="3084285" cy="3000821"/>
          </a:xfrm>
          <a:prstGeom prst="rect">
            <a:avLst/>
          </a:prstGeom>
          <a:solidFill>
            <a:schemeClr val="accent6">
              <a:lumMod val="85000"/>
            </a:schemeClr>
          </a:solidFill>
        </p:spPr>
        <p:txBody>
          <a:bodyPr wrap="square" rtlCol="0">
            <a:spAutoFit/>
          </a:bodyPr>
          <a:lstStyle/>
          <a:p>
            <a:pPr marL="285750" indent="-285750">
              <a:lnSpc>
                <a:spcPct val="150000"/>
              </a:lnSpc>
              <a:buFont typeface="Wingdings" panose="05000000000000000000" pitchFamily="2" charset="2"/>
              <a:buChar char="v"/>
            </a:pPr>
            <a:r>
              <a:rPr lang="en-IN" dirty="0" smtClean="0"/>
              <a:t>Develop a machine learning model for the detection of Hepatitis C </a:t>
            </a:r>
          </a:p>
          <a:p>
            <a:pPr marL="285750" indent="-285750">
              <a:lnSpc>
                <a:spcPct val="150000"/>
              </a:lnSpc>
              <a:buFont typeface="Wingdings" panose="05000000000000000000" pitchFamily="2" charset="2"/>
              <a:buChar char="v"/>
            </a:pPr>
            <a:r>
              <a:rPr lang="en-IN" dirty="0"/>
              <a:t>C</a:t>
            </a:r>
            <a:r>
              <a:rPr lang="en-IN" dirty="0" smtClean="0"/>
              <a:t>omparative study of three algorithms Random Forest, ANN, Support Vector Machine.</a:t>
            </a:r>
          </a:p>
          <a:p>
            <a:pPr marL="285750" indent="-285750">
              <a:lnSpc>
                <a:spcPct val="150000"/>
              </a:lnSpc>
              <a:buFont typeface="Wingdings" panose="05000000000000000000" pitchFamily="2" charset="2"/>
              <a:buChar char="v"/>
            </a:pPr>
            <a:r>
              <a:rPr lang="en-IN" dirty="0" smtClean="0"/>
              <a:t>Patients can diagnose their condition without the assistance of a medical expert</a:t>
            </a:r>
            <a:endParaRPr lang="en-IN" dirty="0"/>
          </a:p>
        </p:txBody>
      </p:sp>
      <p:sp>
        <p:nvSpPr>
          <p:cNvPr id="18" name="TextBox 17"/>
          <p:cNvSpPr txBox="1"/>
          <p:nvPr/>
        </p:nvSpPr>
        <p:spPr>
          <a:xfrm>
            <a:off x="4405086" y="1153886"/>
            <a:ext cx="1233714" cy="307777"/>
          </a:xfrm>
          <a:prstGeom prst="rect">
            <a:avLst/>
          </a:prstGeom>
          <a:solidFill>
            <a:schemeClr val="tx1">
              <a:lumMod val="90000"/>
              <a:lumOff val="10000"/>
            </a:schemeClr>
          </a:solidFill>
        </p:spPr>
        <p:txBody>
          <a:bodyPr wrap="square" rtlCol="0">
            <a:spAutoFit/>
          </a:bodyPr>
          <a:lstStyle/>
          <a:p>
            <a:r>
              <a:rPr lang="en-IN" dirty="0" smtClean="0">
                <a:solidFill>
                  <a:schemeClr val="bg1"/>
                </a:solidFill>
              </a:rPr>
              <a:t>         RF</a:t>
            </a:r>
            <a:endParaRPr lang="en-IN" dirty="0">
              <a:solidFill>
                <a:schemeClr val="bg1"/>
              </a:solidFill>
            </a:endParaRPr>
          </a:p>
        </p:txBody>
      </p:sp>
      <p:sp>
        <p:nvSpPr>
          <p:cNvPr id="20" name="TextBox 19"/>
          <p:cNvSpPr txBox="1"/>
          <p:nvPr/>
        </p:nvSpPr>
        <p:spPr>
          <a:xfrm>
            <a:off x="5778860" y="1153886"/>
            <a:ext cx="1195253" cy="307777"/>
          </a:xfrm>
          <a:prstGeom prst="rect">
            <a:avLst/>
          </a:prstGeom>
          <a:solidFill>
            <a:schemeClr val="bg1">
              <a:lumMod val="25000"/>
            </a:schemeClr>
          </a:solidFill>
        </p:spPr>
        <p:txBody>
          <a:bodyPr wrap="square" rtlCol="0">
            <a:spAutoFit/>
          </a:bodyPr>
          <a:lstStyle/>
          <a:p>
            <a:r>
              <a:rPr lang="en-IN" dirty="0" smtClean="0"/>
              <a:t>        </a:t>
            </a:r>
            <a:r>
              <a:rPr lang="en-IN" dirty="0" smtClean="0">
                <a:solidFill>
                  <a:schemeClr val="bg1"/>
                </a:solidFill>
              </a:rPr>
              <a:t>ANN</a:t>
            </a:r>
            <a:endParaRPr lang="en-IN" dirty="0">
              <a:solidFill>
                <a:schemeClr val="bg1"/>
              </a:solidFill>
            </a:endParaRPr>
          </a:p>
        </p:txBody>
      </p:sp>
      <p:sp>
        <p:nvSpPr>
          <p:cNvPr id="21" name="TextBox 20"/>
          <p:cNvSpPr txBox="1"/>
          <p:nvPr/>
        </p:nvSpPr>
        <p:spPr>
          <a:xfrm>
            <a:off x="7101114" y="1153885"/>
            <a:ext cx="1052286" cy="307777"/>
          </a:xfrm>
          <a:prstGeom prst="rect">
            <a:avLst/>
          </a:prstGeom>
          <a:solidFill>
            <a:schemeClr val="bg1">
              <a:lumMod val="25000"/>
            </a:schemeClr>
          </a:solidFill>
        </p:spPr>
        <p:txBody>
          <a:bodyPr wrap="square" rtlCol="0">
            <a:spAutoFit/>
          </a:bodyPr>
          <a:lstStyle/>
          <a:p>
            <a:r>
              <a:rPr lang="en-IN" dirty="0" smtClean="0">
                <a:solidFill>
                  <a:schemeClr val="bg1"/>
                </a:solidFill>
              </a:rPr>
              <a:t>      SVM</a:t>
            </a:r>
            <a:endParaRPr lang="en-IN" dirty="0">
              <a:solidFill>
                <a:schemeClr val="bg1"/>
              </a:solidFill>
            </a:endParaRPr>
          </a:p>
        </p:txBody>
      </p:sp>
      <p:sp>
        <p:nvSpPr>
          <p:cNvPr id="3" name="TextBox 2"/>
          <p:cNvSpPr txBox="1"/>
          <p:nvPr/>
        </p:nvSpPr>
        <p:spPr>
          <a:xfrm>
            <a:off x="718457" y="4757952"/>
            <a:ext cx="4441371" cy="303897"/>
          </a:xfrm>
          <a:prstGeom prst="rect">
            <a:avLst/>
          </a:prstGeom>
          <a:solidFill>
            <a:schemeClr val="tx1">
              <a:lumMod val="25000"/>
              <a:lumOff val="75000"/>
            </a:schemeClr>
          </a:solidFill>
        </p:spPr>
        <p:txBody>
          <a:bodyPr wrap="square" rtlCol="0">
            <a:spAutoFit/>
          </a:bodyPr>
          <a:lstStyle/>
          <a:p>
            <a:endParaRPr lang="en-IN" dirty="0"/>
          </a:p>
        </p:txBody>
      </p:sp>
    </p:spTree>
    <p:extLst>
      <p:ext uri="{BB962C8B-B14F-4D97-AF65-F5344CB8AC3E}">
        <p14:creationId xmlns:p14="http://schemas.microsoft.com/office/powerpoint/2010/main" val="20300664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470"/>
        <p:cNvGrpSpPr/>
        <p:nvPr/>
      </p:nvGrpSpPr>
      <p:grpSpPr>
        <a:xfrm>
          <a:off x="0" y="0"/>
          <a:ext cx="0" cy="0"/>
          <a:chOff x="0" y="0"/>
          <a:chExt cx="0" cy="0"/>
        </a:xfrm>
      </p:grpSpPr>
      <p:sp>
        <p:nvSpPr>
          <p:cNvPr id="471" name="Google Shape;471;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Contents</a:t>
            </a:r>
            <a:endParaRPr dirty="0"/>
          </a:p>
        </p:txBody>
      </p:sp>
      <p:graphicFrame>
        <p:nvGraphicFramePr>
          <p:cNvPr id="472" name="Google Shape;472;p29"/>
          <p:cNvGraphicFramePr/>
          <p:nvPr>
            <p:extLst>
              <p:ext uri="{D42A27DB-BD31-4B8C-83A1-F6EECF244321}">
                <p14:modId xmlns:p14="http://schemas.microsoft.com/office/powerpoint/2010/main" val="4044995974"/>
              </p:ext>
            </p:extLst>
          </p:nvPr>
        </p:nvGraphicFramePr>
        <p:xfrm>
          <a:off x="720000" y="1487715"/>
          <a:ext cx="7705543" cy="3149599"/>
        </p:xfrm>
        <a:graphic>
          <a:graphicData uri="http://schemas.openxmlformats.org/drawingml/2006/table">
            <a:tbl>
              <a:tblPr>
                <a:noFill/>
                <a:tableStyleId>{405AFBC4-3BAC-4FE5-97B3-BCC5C6A07588}</a:tableStyleId>
              </a:tblPr>
              <a:tblGrid>
                <a:gridCol w="7497251">
                  <a:extLst>
                    <a:ext uri="{9D8B030D-6E8A-4147-A177-3AD203B41FA5}">
                      <a16:colId xmlns:a16="http://schemas.microsoft.com/office/drawing/2014/main" val="20000"/>
                    </a:ext>
                  </a:extLst>
                </a:gridCol>
                <a:gridCol w="208292">
                  <a:extLst>
                    <a:ext uri="{9D8B030D-6E8A-4147-A177-3AD203B41FA5}">
                      <a16:colId xmlns:a16="http://schemas.microsoft.com/office/drawing/2014/main" val="20001"/>
                    </a:ext>
                  </a:extLst>
                </a:gridCol>
              </a:tblGrid>
              <a:tr h="439693">
                <a:tc>
                  <a:txBody>
                    <a:bodyPr/>
                    <a:lstStyle/>
                    <a:p>
                      <a:pPr marL="228600" lvl="0" indent="-228600" algn="l" rtl="0">
                        <a:spcBef>
                          <a:spcPts val="0"/>
                        </a:spcBef>
                        <a:spcAft>
                          <a:spcPts val="0"/>
                        </a:spcAft>
                        <a:buAutoNum type="arabicPeriod"/>
                      </a:pPr>
                      <a:r>
                        <a:rPr lang="en" sz="1200" b="1" u="none" baseline="0" dirty="0" smtClean="0">
                          <a:solidFill>
                            <a:schemeClr val="hlink"/>
                          </a:solidFill>
                          <a:latin typeface="Sora"/>
                          <a:ea typeface="Sora"/>
                          <a:cs typeface="Sora"/>
                          <a:sym typeface="Sora"/>
                        </a:rPr>
                        <a:t>INTRODUCTION</a:t>
                      </a: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rgbClr val="CC0000">
                        <a:alpha val="5700"/>
                      </a:srgbClr>
                    </a:solidFill>
                  </a:tcPr>
                </a:tc>
                <a:tc>
                  <a:txBody>
                    <a:bodyPr/>
                    <a:lstStyle/>
                    <a:p>
                      <a:pPr marL="0" lvl="0" indent="0" algn="l" rtl="0">
                        <a:spcBef>
                          <a:spcPts val="0"/>
                        </a:spcBef>
                        <a:spcAft>
                          <a:spcPts val="1600"/>
                        </a:spcAft>
                        <a:buNone/>
                      </a:pPr>
                      <a:endParaRPr sz="1000" dirty="0">
                        <a:solidFill>
                          <a:schemeClr val="dk1"/>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51651">
                <a:tc>
                  <a:txBody>
                    <a:bodyPr/>
                    <a:lstStyle/>
                    <a:p>
                      <a:pPr marL="0" lvl="0" indent="0" algn="l" rtl="0">
                        <a:spcBef>
                          <a:spcPts val="0"/>
                        </a:spcBef>
                        <a:spcAft>
                          <a:spcPts val="0"/>
                        </a:spcAft>
                        <a:buNone/>
                      </a:pPr>
                      <a:r>
                        <a:rPr lang="en-US" sz="1200" b="1" u="none" dirty="0" smtClean="0">
                          <a:solidFill>
                            <a:schemeClr val="dk1"/>
                          </a:solidFill>
                          <a:latin typeface="Sora"/>
                          <a:ea typeface="Sora"/>
                          <a:cs typeface="Sora"/>
                          <a:sym typeface="Sora"/>
                        </a:rPr>
                        <a:t>2.</a:t>
                      </a:r>
                      <a:r>
                        <a:rPr lang="en-US" sz="1200" b="1" u="none" baseline="0" dirty="0" smtClean="0">
                          <a:solidFill>
                            <a:schemeClr val="dk1"/>
                          </a:solidFill>
                          <a:latin typeface="Sora"/>
                          <a:ea typeface="Sora"/>
                          <a:cs typeface="Sora"/>
                          <a:sym typeface="Sora"/>
                        </a:rPr>
                        <a:t>    LITERATURE REVIEW 1</a:t>
                      </a:r>
                      <a:endParaRPr sz="1200" b="1" u="none" dirty="0">
                        <a:solidFill>
                          <a:schemeClr val="dk1"/>
                        </a:solidFill>
                        <a:latin typeface="Sora"/>
                        <a:ea typeface="Sora"/>
                        <a:cs typeface="Sora"/>
                        <a:sym typeface="Sora"/>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C0000">
                        <a:alpha val="5700"/>
                      </a:srgbClr>
                    </a:solidFill>
                  </a:tcPr>
                </a:tc>
                <a:tc>
                  <a:txBody>
                    <a:bodyPr/>
                    <a:lstStyle/>
                    <a:p>
                      <a:pPr marL="0" marR="0" lvl="0" indent="0" algn="l" rtl="0">
                        <a:lnSpc>
                          <a:spcPct val="100000"/>
                        </a:lnSpc>
                        <a:spcBef>
                          <a:spcPts val="0"/>
                        </a:spcBef>
                        <a:spcAft>
                          <a:spcPts val="1600"/>
                        </a:spcAft>
                        <a:buNone/>
                      </a:pPr>
                      <a:endParaRPr sz="1000" dirty="0">
                        <a:solidFill>
                          <a:schemeClr val="dk1"/>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26285">
                <a:tc>
                  <a:txBody>
                    <a:bodyPr/>
                    <a:lstStyle/>
                    <a:p>
                      <a:pPr marL="0" lvl="0" indent="0" algn="l" rtl="0">
                        <a:spcBef>
                          <a:spcPts val="0"/>
                        </a:spcBef>
                        <a:spcAft>
                          <a:spcPts val="0"/>
                        </a:spcAft>
                        <a:buNone/>
                      </a:pPr>
                      <a:r>
                        <a:rPr lang="en-US" sz="1200" b="1" u="none" dirty="0" smtClean="0">
                          <a:solidFill>
                            <a:schemeClr val="dk1"/>
                          </a:solidFill>
                          <a:latin typeface="Sora"/>
                          <a:ea typeface="Sora"/>
                          <a:cs typeface="Sora"/>
                          <a:sym typeface="Sora"/>
                        </a:rPr>
                        <a:t>3.</a:t>
                      </a:r>
                      <a:r>
                        <a:rPr lang="en-US" sz="1200" b="1" u="none" baseline="0" dirty="0" smtClean="0">
                          <a:solidFill>
                            <a:schemeClr val="dk1"/>
                          </a:solidFill>
                          <a:latin typeface="Sora"/>
                          <a:ea typeface="Sora"/>
                          <a:cs typeface="Sora"/>
                          <a:sym typeface="Sora"/>
                        </a:rPr>
                        <a:t>    LITERATURE REVIEW 2</a:t>
                      </a:r>
                      <a:endParaRPr sz="1200" b="1" u="none" dirty="0">
                        <a:solidFill>
                          <a:schemeClr val="dk1"/>
                        </a:solidFill>
                        <a:latin typeface="Sora"/>
                        <a:ea typeface="Sora"/>
                        <a:cs typeface="Sora"/>
                        <a:sym typeface="Sora"/>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C0000">
                        <a:alpha val="5700"/>
                      </a:srgbClr>
                    </a:solidFill>
                  </a:tcPr>
                </a:tc>
                <a:tc>
                  <a:txBody>
                    <a:bodyPr/>
                    <a:lstStyle/>
                    <a:p>
                      <a:pPr marL="0" lvl="0" indent="0" algn="l" rtl="0">
                        <a:spcBef>
                          <a:spcPts val="0"/>
                        </a:spcBef>
                        <a:spcAft>
                          <a:spcPts val="1600"/>
                        </a:spcAft>
                        <a:buNone/>
                      </a:pPr>
                      <a:endParaRPr sz="1000" dirty="0">
                        <a:solidFill>
                          <a:schemeClr val="dk1"/>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27747">
                <a:tc>
                  <a:txBody>
                    <a:bodyPr/>
                    <a:lstStyle/>
                    <a:p>
                      <a:pPr marL="0" lvl="0" indent="0" algn="l" rtl="0">
                        <a:spcBef>
                          <a:spcPts val="0"/>
                        </a:spcBef>
                        <a:spcAft>
                          <a:spcPts val="0"/>
                        </a:spcAft>
                        <a:buNone/>
                      </a:pPr>
                      <a:r>
                        <a:rPr lang="en-US" sz="1200" b="1" u="none" dirty="0" smtClean="0">
                          <a:solidFill>
                            <a:schemeClr val="dk1"/>
                          </a:solidFill>
                          <a:latin typeface="Sora"/>
                          <a:ea typeface="Sora"/>
                          <a:cs typeface="Sora"/>
                          <a:sym typeface="Sora"/>
                        </a:rPr>
                        <a:t>4.</a:t>
                      </a:r>
                      <a:r>
                        <a:rPr lang="en-US" sz="1200" b="1" u="none" baseline="0" dirty="0" smtClean="0">
                          <a:solidFill>
                            <a:schemeClr val="dk1"/>
                          </a:solidFill>
                          <a:latin typeface="Sora"/>
                          <a:ea typeface="Sora"/>
                          <a:cs typeface="Sora"/>
                          <a:sym typeface="Sora"/>
                        </a:rPr>
                        <a:t>    LITERATURE REVIEW 3</a:t>
                      </a:r>
                      <a:endParaRPr lang="en-US" sz="1200" b="1" u="none" dirty="0">
                        <a:solidFill>
                          <a:schemeClr val="dk1"/>
                        </a:solidFill>
                        <a:latin typeface="Sora"/>
                        <a:ea typeface="Sora"/>
                        <a:cs typeface="Sora"/>
                        <a:sym typeface="Sora"/>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C0000">
                        <a:alpha val="5700"/>
                      </a:srgbClr>
                    </a:solidFill>
                  </a:tcPr>
                </a:tc>
                <a:tc>
                  <a:txBody>
                    <a:bodyPr/>
                    <a:lstStyle/>
                    <a:p>
                      <a:pPr marL="0" lvl="0" indent="0" algn="l" rtl="0">
                        <a:spcBef>
                          <a:spcPts val="0"/>
                        </a:spcBef>
                        <a:spcAft>
                          <a:spcPts val="1600"/>
                        </a:spcAft>
                        <a:buNone/>
                      </a:pPr>
                      <a:endParaRPr sz="1000" dirty="0">
                        <a:solidFill>
                          <a:schemeClr val="dk1"/>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9532">
                <a:tc>
                  <a:txBody>
                    <a:bodyPr/>
                    <a:lstStyle/>
                    <a:p>
                      <a:pPr marL="0" lvl="0" indent="0" algn="l" rtl="0">
                        <a:spcBef>
                          <a:spcPts val="0"/>
                        </a:spcBef>
                        <a:spcAft>
                          <a:spcPts val="0"/>
                        </a:spcAft>
                        <a:buNone/>
                      </a:pPr>
                      <a:r>
                        <a:rPr lang="en" sz="1200" b="1" u="none" dirty="0" smtClean="0">
                          <a:solidFill>
                            <a:schemeClr val="hlink"/>
                          </a:solidFill>
                          <a:latin typeface="Sora"/>
                          <a:ea typeface="Sora"/>
                          <a:cs typeface="Sora"/>
                          <a:sym typeface="Sora"/>
                        </a:rPr>
                        <a:t>5.</a:t>
                      </a:r>
                      <a:r>
                        <a:rPr lang="en" sz="1200" b="1" u="none" baseline="0" dirty="0" smtClean="0">
                          <a:solidFill>
                            <a:schemeClr val="hlink"/>
                          </a:solidFill>
                          <a:latin typeface="Sora"/>
                          <a:ea typeface="Sora"/>
                          <a:cs typeface="Sora"/>
                          <a:sym typeface="Sora"/>
                        </a:rPr>
                        <a:t>    SUMMARY</a:t>
                      </a:r>
                      <a:endParaRPr sz="1200" b="1" u="none" dirty="0">
                        <a:solidFill>
                          <a:schemeClr val="dk1"/>
                        </a:solidFill>
                        <a:latin typeface="Sora"/>
                        <a:ea typeface="Sora"/>
                        <a:cs typeface="Sora"/>
                        <a:sym typeface="Sora"/>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C0000">
                        <a:alpha val="5700"/>
                      </a:srgbClr>
                    </a:solidFill>
                  </a:tcPr>
                </a:tc>
                <a:tc>
                  <a:txBody>
                    <a:bodyPr/>
                    <a:lstStyle/>
                    <a:p>
                      <a:pPr marL="0" lvl="0" indent="0" algn="l" rtl="0">
                        <a:spcBef>
                          <a:spcPts val="0"/>
                        </a:spcBef>
                        <a:spcAft>
                          <a:spcPts val="0"/>
                        </a:spcAft>
                        <a:buNone/>
                      </a:pPr>
                      <a:endParaRPr sz="1000" dirty="0">
                        <a:solidFill>
                          <a:schemeClr val="dk1"/>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1034691">
                <a:tc>
                  <a:txBody>
                    <a:bodyPr/>
                    <a:lstStyle/>
                    <a:p>
                      <a:pPr marL="0" lvl="0" indent="0" algn="l" rtl="0">
                        <a:spcBef>
                          <a:spcPts val="0"/>
                        </a:spcBef>
                        <a:spcAft>
                          <a:spcPts val="0"/>
                        </a:spcAft>
                        <a:buNone/>
                      </a:pPr>
                      <a:r>
                        <a:rPr lang="en-US" sz="1200" b="1" dirty="0" smtClean="0">
                          <a:solidFill>
                            <a:schemeClr val="dk1"/>
                          </a:solidFill>
                          <a:latin typeface="Sora"/>
                          <a:ea typeface="Sora"/>
                          <a:cs typeface="Sora"/>
                          <a:sym typeface="Sora"/>
                        </a:rPr>
                        <a:t>6.</a:t>
                      </a:r>
                      <a:r>
                        <a:rPr lang="en-US" sz="1200" b="1" baseline="0" dirty="0" smtClean="0">
                          <a:solidFill>
                            <a:schemeClr val="dk1"/>
                          </a:solidFill>
                          <a:latin typeface="Sora"/>
                          <a:ea typeface="Sora"/>
                          <a:cs typeface="Sora"/>
                          <a:sym typeface="Sora"/>
                        </a:rPr>
                        <a:t>    PROJECT PROPOSAL</a:t>
                      </a:r>
                      <a:endParaRPr lang="en-IN" sz="1200" b="1" baseline="0" dirty="0" smtClean="0">
                        <a:solidFill>
                          <a:schemeClr val="dk1"/>
                        </a:solidFill>
                        <a:latin typeface="Sora"/>
                        <a:ea typeface="Sora"/>
                        <a:cs typeface="Sora"/>
                        <a:sym typeface="Sora"/>
                      </a:endParaRPr>
                    </a:p>
                    <a:p>
                      <a:pPr marL="0" lvl="0" indent="0" algn="l" rtl="0">
                        <a:spcBef>
                          <a:spcPts val="0"/>
                        </a:spcBef>
                        <a:spcAft>
                          <a:spcPts val="0"/>
                        </a:spcAft>
                        <a:buNone/>
                      </a:pPr>
                      <a:endParaRPr lang="en-IN" sz="1200" b="1" baseline="0" dirty="0" smtClean="0">
                        <a:solidFill>
                          <a:schemeClr val="dk1"/>
                        </a:solidFill>
                        <a:latin typeface="Sora"/>
                        <a:ea typeface="Sora"/>
                        <a:cs typeface="Sora"/>
                        <a:sym typeface="Sora"/>
                      </a:endParaRPr>
                    </a:p>
                    <a:p>
                      <a:pPr marL="0" lvl="0" indent="0" algn="l" rtl="0">
                        <a:spcBef>
                          <a:spcPts val="0"/>
                        </a:spcBef>
                        <a:spcAft>
                          <a:spcPts val="0"/>
                        </a:spcAft>
                        <a:buNone/>
                      </a:pPr>
                      <a:r>
                        <a:rPr lang="en-IN" sz="1200" b="1" baseline="0" dirty="0" smtClean="0">
                          <a:solidFill>
                            <a:schemeClr val="dk1"/>
                          </a:solidFill>
                          <a:latin typeface="Sora"/>
                          <a:ea typeface="Sora"/>
                          <a:cs typeface="Sora"/>
                          <a:sym typeface="Sora"/>
                        </a:rPr>
                        <a:t>7.     CONCLUSION</a:t>
                      </a:r>
                    </a:p>
                    <a:p>
                      <a:pPr marL="0" lvl="0" indent="0" algn="l" rtl="0">
                        <a:spcBef>
                          <a:spcPts val="0"/>
                        </a:spcBef>
                        <a:spcAft>
                          <a:spcPts val="0"/>
                        </a:spcAft>
                        <a:buNone/>
                      </a:pPr>
                      <a:endParaRPr sz="1200" b="1" dirty="0">
                        <a:solidFill>
                          <a:schemeClr val="dk1"/>
                        </a:solidFill>
                        <a:latin typeface="Sora"/>
                        <a:ea typeface="Sora"/>
                        <a:cs typeface="Sora"/>
                        <a:sym typeface="Sora"/>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rgbClr val="CC0000">
                        <a:alpha val="5700"/>
                      </a:srgbClr>
                    </a:solidFill>
                  </a:tcPr>
                </a:tc>
                <a:tc>
                  <a:txBody>
                    <a:bodyPr/>
                    <a:lstStyle/>
                    <a:p>
                      <a:pPr marL="0" lvl="0" indent="0" algn="l" rtl="0">
                        <a:spcBef>
                          <a:spcPts val="0"/>
                        </a:spcBef>
                        <a:spcAft>
                          <a:spcPts val="1600"/>
                        </a:spcAft>
                        <a:buNone/>
                      </a:pPr>
                      <a:endParaRPr sz="1000" dirty="0">
                        <a:solidFill>
                          <a:schemeClr val="dk1"/>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cxnSp>
        <p:nvCxnSpPr>
          <p:cNvPr id="5" name="Straight Arrow Connector 4"/>
          <p:cNvCxnSpPr/>
          <p:nvPr/>
        </p:nvCxnSpPr>
        <p:spPr>
          <a:xfrm>
            <a:off x="4249271" y="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720000" y="4091323"/>
            <a:ext cx="7704000" cy="8963"/>
          </a:xfrm>
          <a:prstGeom prst="straightConnector1">
            <a:avLst/>
          </a:prstGeom>
          <a:ln w="9525">
            <a:solidFill>
              <a:schemeClr val="tx1"/>
            </a:solidFill>
            <a:round/>
            <a:tailEnd type="non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229600" y="1984188"/>
            <a:ext cx="194400" cy="2354730"/>
          </a:xfrm>
          <a:prstGeom prst="rect">
            <a:avLst/>
          </a:prstGeom>
          <a:solidFill>
            <a:schemeClr val="accent2"/>
          </a:solidFill>
        </p:spPr>
        <p:txBody>
          <a:bodyPr wrap="square" rtlCol="0">
            <a:spAutoFit/>
          </a:bodyPr>
          <a:lstStyle/>
          <a:p>
            <a:endParaRPr lang="en-IN" dirty="0"/>
          </a:p>
        </p:txBody>
      </p:sp>
      <p:sp>
        <p:nvSpPr>
          <p:cNvPr id="3" name="TextBox 2"/>
          <p:cNvSpPr txBox="1"/>
          <p:nvPr/>
        </p:nvSpPr>
        <p:spPr>
          <a:xfrm>
            <a:off x="188686" y="4637314"/>
            <a:ext cx="362857" cy="506186"/>
          </a:xfrm>
          <a:prstGeom prst="rect">
            <a:avLst/>
          </a:prstGeom>
          <a:solidFill>
            <a:schemeClr val="accent3"/>
          </a:solidFill>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607"/>
        <p:cNvGrpSpPr/>
        <p:nvPr/>
      </p:nvGrpSpPr>
      <p:grpSpPr>
        <a:xfrm>
          <a:off x="0" y="0"/>
          <a:ext cx="0" cy="0"/>
          <a:chOff x="0" y="0"/>
          <a:chExt cx="0" cy="0"/>
        </a:xfrm>
      </p:grpSpPr>
      <p:sp>
        <p:nvSpPr>
          <p:cNvPr id="608" name="Google Shape;608;p39"/>
          <p:cNvSpPr txBox="1">
            <a:spLocks noGrp="1"/>
          </p:cNvSpPr>
          <p:nvPr>
            <p:ph type="title"/>
          </p:nvPr>
        </p:nvSpPr>
        <p:spPr>
          <a:xfrm>
            <a:off x="4419601" y="1857828"/>
            <a:ext cx="3760771" cy="815199"/>
          </a:xfrm>
          <a:prstGeom prst="rect">
            <a:avLst/>
          </a:prstGeom>
        </p:spPr>
        <p:txBody>
          <a:bodyPr spcFirstLastPara="1" wrap="square" lIns="91425" tIns="91425" rIns="91425" bIns="91425" anchor="b" anchorCtr="0">
            <a:noAutofit/>
          </a:bodyPr>
          <a:lstStyle/>
          <a:p>
            <a:pPr lvl="0"/>
            <a:r>
              <a:rPr lang="en" sz="4000" dirty="0" smtClean="0">
                <a:solidFill>
                  <a:schemeClr val="bg2">
                    <a:lumMod val="75000"/>
                  </a:schemeClr>
                </a:solidFill>
                <a:latin typeface="Sora" panose="020B0604020202020204" charset="0"/>
                <a:cs typeface="Sora" panose="020B0604020202020204" charset="0"/>
              </a:rPr>
              <a:t>07-</a:t>
            </a:r>
            <a:r>
              <a:rPr lang="en" sz="4000" dirty="0">
                <a:solidFill>
                  <a:schemeClr val="bg2">
                    <a:lumMod val="75000"/>
                  </a:schemeClr>
                </a:solidFill>
                <a:latin typeface="Sora" panose="020B0604020202020204" charset="0"/>
                <a:cs typeface="Sora" panose="020B0604020202020204" charset="0"/>
              </a:rPr>
              <a:t>.</a:t>
            </a:r>
            <a:endParaRPr sz="4000" dirty="0"/>
          </a:p>
        </p:txBody>
      </p:sp>
      <p:sp>
        <p:nvSpPr>
          <p:cNvPr id="610" name="Google Shape;610;p39"/>
          <p:cNvSpPr txBox="1">
            <a:spLocks noGrp="1"/>
          </p:cNvSpPr>
          <p:nvPr>
            <p:ph type="subTitle" idx="1"/>
          </p:nvPr>
        </p:nvSpPr>
        <p:spPr>
          <a:xfrm>
            <a:off x="4419601" y="2585930"/>
            <a:ext cx="5168658" cy="131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6000" b="1" dirty="0" smtClean="0">
                <a:latin typeface="Sora" panose="020B0604020202020204" charset="0"/>
                <a:cs typeface="Sora" panose="020B0604020202020204" charset="0"/>
              </a:rPr>
              <a:t>Conclusion</a:t>
            </a:r>
            <a:endParaRPr sz="6000" b="1" dirty="0">
              <a:latin typeface="Sora" panose="020B0604020202020204" charset="0"/>
              <a:cs typeface="Sora" panose="020B0604020202020204" charset="0"/>
            </a:endParaRPr>
          </a:p>
        </p:txBody>
      </p:sp>
      <p:grpSp>
        <p:nvGrpSpPr>
          <p:cNvPr id="611" name="Google Shape;611;p39"/>
          <p:cNvGrpSpPr/>
          <p:nvPr/>
        </p:nvGrpSpPr>
        <p:grpSpPr>
          <a:xfrm flipH="1">
            <a:off x="6277497" y="-491837"/>
            <a:ext cx="1026834" cy="1026834"/>
            <a:chOff x="4721450" y="-1195651"/>
            <a:chExt cx="1020000" cy="1020000"/>
          </a:xfrm>
        </p:grpSpPr>
        <p:sp>
          <p:nvSpPr>
            <p:cNvPr id="612" name="Google Shape;612;p39"/>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9"/>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Placeholder 2"/>
          <p:cNvPicPr>
            <a:picLocks noGrp="1" noChangeAspect="1"/>
          </p:cNvPicPr>
          <p:nvPr>
            <p:ph type="pic" idx="2"/>
          </p:nvPr>
        </p:nvPicPr>
        <p:blipFill>
          <a:blip r:embed="rId3">
            <a:extLst>
              <a:ext uri="{28A0092B-C50C-407E-A947-70E740481C1C}">
                <a14:useLocalDpi xmlns:a14="http://schemas.microsoft.com/office/drawing/2010/main" val="0"/>
              </a:ext>
            </a:extLst>
          </a:blip>
          <a:srcRect l="19110" r="19110"/>
          <a:stretch>
            <a:fillRect/>
          </a:stretch>
        </p:blipFill>
        <p:spPr>
          <a:xfrm>
            <a:off x="635453" y="1272386"/>
            <a:ext cx="3014890" cy="2668317"/>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43"/>
          <p:cNvSpPr txBox="1">
            <a:spLocks noGrp="1"/>
          </p:cNvSpPr>
          <p:nvPr>
            <p:ph type="title"/>
          </p:nvPr>
        </p:nvSpPr>
        <p:spPr>
          <a:xfrm>
            <a:off x="719999" y="346617"/>
            <a:ext cx="7704000" cy="553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t>Dataset                </a:t>
            </a:r>
            <a:endParaRPr dirty="0"/>
          </a:p>
        </p:txBody>
      </p:sp>
      <p:sp>
        <p:nvSpPr>
          <p:cNvPr id="4" name="TextBox 3"/>
          <p:cNvSpPr txBox="1"/>
          <p:nvPr/>
        </p:nvSpPr>
        <p:spPr>
          <a:xfrm>
            <a:off x="719999" y="1819513"/>
            <a:ext cx="7066915" cy="3323987"/>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IN" dirty="0" smtClean="0"/>
              <a:t>Demographic</a:t>
            </a:r>
          </a:p>
          <a:p>
            <a:pPr marL="285750" indent="-285750">
              <a:lnSpc>
                <a:spcPct val="150000"/>
              </a:lnSpc>
              <a:buFont typeface="Courier New" panose="02070309020205020404" pitchFamily="49" charset="0"/>
              <a:buChar char="o"/>
            </a:pPr>
            <a:r>
              <a:rPr lang="en-IN" dirty="0" smtClean="0"/>
              <a:t>Symptom</a:t>
            </a:r>
          </a:p>
          <a:p>
            <a:pPr marL="285750" indent="-285750">
              <a:lnSpc>
                <a:spcPct val="150000"/>
              </a:lnSpc>
              <a:buFont typeface="Courier New" panose="02070309020205020404" pitchFamily="49" charset="0"/>
              <a:buChar char="o"/>
            </a:pPr>
            <a:r>
              <a:rPr lang="en-IN" dirty="0" smtClean="0"/>
              <a:t>Liver </a:t>
            </a:r>
            <a:r>
              <a:rPr lang="en-IN" dirty="0"/>
              <a:t>Function Tests (</a:t>
            </a:r>
            <a:r>
              <a:rPr lang="en-IN" dirty="0" smtClean="0"/>
              <a:t>LFTs)</a:t>
            </a:r>
          </a:p>
          <a:p>
            <a:pPr marL="285750" indent="-285750">
              <a:lnSpc>
                <a:spcPct val="150000"/>
              </a:lnSpc>
              <a:buFont typeface="Courier New" panose="02070309020205020404" pitchFamily="49" charset="0"/>
              <a:buChar char="o"/>
            </a:pPr>
            <a:r>
              <a:rPr lang="en-IN" dirty="0" smtClean="0"/>
              <a:t>Blood </a:t>
            </a:r>
            <a:r>
              <a:rPr lang="en-IN" dirty="0"/>
              <a:t>Panels </a:t>
            </a:r>
          </a:p>
          <a:p>
            <a:pPr>
              <a:lnSpc>
                <a:spcPct val="150000"/>
              </a:lnSpc>
            </a:pPr>
            <a:r>
              <a:rPr lang="en-IN" dirty="0"/>
              <a:t>The class </a:t>
            </a:r>
            <a:r>
              <a:rPr lang="en-IN" dirty="0" smtClean="0"/>
              <a:t>variable (</a:t>
            </a:r>
            <a:r>
              <a:rPr lang="en-IN" dirty="0"/>
              <a:t>Baseline </a:t>
            </a:r>
            <a:r>
              <a:rPr lang="en-IN" dirty="0" smtClean="0"/>
              <a:t>histological staging</a:t>
            </a:r>
            <a:r>
              <a:rPr lang="en-IN" b="1" dirty="0" smtClean="0"/>
              <a:t>)</a:t>
            </a:r>
            <a:r>
              <a:rPr lang="en-IN" dirty="0" smtClean="0"/>
              <a:t> </a:t>
            </a:r>
            <a:r>
              <a:rPr lang="en-IN" dirty="0"/>
              <a:t>include numbers from 1 to 4 which indicates different stages in hepatitis c disease which are :</a:t>
            </a:r>
          </a:p>
          <a:p>
            <a:pPr lvl="0">
              <a:lnSpc>
                <a:spcPct val="150000"/>
              </a:lnSpc>
            </a:pPr>
            <a:r>
              <a:rPr lang="en-IN" dirty="0" smtClean="0"/>
              <a:t>1.   no fibrosis</a:t>
            </a:r>
            <a:endParaRPr lang="en-IN" dirty="0"/>
          </a:p>
          <a:p>
            <a:pPr lvl="0">
              <a:lnSpc>
                <a:spcPct val="150000"/>
              </a:lnSpc>
            </a:pPr>
            <a:r>
              <a:rPr lang="en-IN" dirty="0" smtClean="0"/>
              <a:t>2.   mild </a:t>
            </a:r>
            <a:r>
              <a:rPr lang="en-IN" dirty="0"/>
              <a:t>fibrosis</a:t>
            </a:r>
          </a:p>
          <a:p>
            <a:pPr lvl="0">
              <a:lnSpc>
                <a:spcPct val="150000"/>
              </a:lnSpc>
            </a:pPr>
            <a:r>
              <a:rPr lang="en-IN" dirty="0" smtClean="0"/>
              <a:t>3.   moderate </a:t>
            </a:r>
            <a:r>
              <a:rPr lang="en-IN" dirty="0"/>
              <a:t>fibrosis</a:t>
            </a:r>
          </a:p>
          <a:p>
            <a:pPr>
              <a:lnSpc>
                <a:spcPct val="150000"/>
              </a:lnSpc>
            </a:pPr>
            <a:r>
              <a:rPr lang="en-IN" dirty="0" smtClean="0"/>
              <a:t>4.   severe </a:t>
            </a:r>
            <a:r>
              <a:rPr lang="en-IN" dirty="0"/>
              <a:t>fibrosis/cirrhosis</a:t>
            </a:r>
            <a:endParaRPr lang="en-IN" dirty="0" smtClean="0"/>
          </a:p>
        </p:txBody>
      </p:sp>
      <p:sp>
        <p:nvSpPr>
          <p:cNvPr id="5" name="TextBox 4"/>
          <p:cNvSpPr txBox="1"/>
          <p:nvPr/>
        </p:nvSpPr>
        <p:spPr>
          <a:xfrm>
            <a:off x="719999" y="899886"/>
            <a:ext cx="7560399" cy="1277273"/>
          </a:xfrm>
          <a:prstGeom prst="rect">
            <a:avLst/>
          </a:prstGeom>
          <a:noFill/>
        </p:spPr>
        <p:txBody>
          <a:bodyPr wrap="square" rtlCol="0">
            <a:spAutoFit/>
          </a:bodyPr>
          <a:lstStyle/>
          <a:p>
            <a:pPr>
              <a:lnSpc>
                <a:spcPct val="150000"/>
              </a:lnSpc>
            </a:pPr>
            <a:r>
              <a:rPr lang="en-IN" dirty="0"/>
              <a:t>Dataset is taken from UCI machine learning </a:t>
            </a:r>
            <a:r>
              <a:rPr lang="en-IN" dirty="0" smtClean="0"/>
              <a:t>repository 1385 </a:t>
            </a:r>
            <a:r>
              <a:rPr lang="en-IN" dirty="0"/>
              <a:t>records of patients with different grades of HCV including 1 class variable and 28 features, which can be categorized into different </a:t>
            </a:r>
            <a:r>
              <a:rPr lang="en-IN" dirty="0" smtClean="0"/>
              <a:t>categories before </a:t>
            </a:r>
            <a:r>
              <a:rPr lang="en-IN" dirty="0"/>
              <a:t>the start of treatment such as:</a:t>
            </a:r>
          </a:p>
          <a:p>
            <a:endParaRPr lang="en-IN" dirty="0"/>
          </a:p>
        </p:txBody>
      </p:sp>
      <p:sp useBgFill="1">
        <p:nvSpPr>
          <p:cNvPr id="2" name="TextBox 1"/>
          <p:cNvSpPr txBox="1"/>
          <p:nvPr/>
        </p:nvSpPr>
        <p:spPr>
          <a:xfrm>
            <a:off x="166914" y="4361543"/>
            <a:ext cx="362857" cy="457200"/>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687" y="137886"/>
            <a:ext cx="7438570" cy="5005614"/>
          </a:xfrm>
          <a:prstGeom prst="rect">
            <a:avLst/>
          </a:prstGeom>
        </p:spPr>
      </p:pic>
      <p:sp useBgFill="1">
        <p:nvSpPr>
          <p:cNvPr id="2" name="TextBox 1"/>
          <p:cNvSpPr txBox="1"/>
          <p:nvPr/>
        </p:nvSpPr>
        <p:spPr>
          <a:xfrm>
            <a:off x="188686" y="4455886"/>
            <a:ext cx="341085" cy="435428"/>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0000" y="328706"/>
            <a:ext cx="7704000" cy="4240169"/>
          </a:xfrm>
        </p:spPr>
        <p:txBody>
          <a:bodyPr/>
          <a:lstStyle/>
          <a:p>
            <a:pPr>
              <a:lnSpc>
                <a:spcPct val="150000"/>
              </a:lnSpc>
            </a:pPr>
            <a:r>
              <a:rPr lang="en-US" sz="1400" dirty="0">
                <a:latin typeface="Arial" panose="020B0604020202020204" pitchFamily="34" charset="0"/>
                <a:cs typeface="Arial" panose="020B0604020202020204" pitchFamily="34" charset="0"/>
              </a:rPr>
              <a:t>ALT, or alanine aminotransferase, is an enzyme found primarily in the liver</a:t>
            </a:r>
            <a:r>
              <a:rPr lang="en-US" sz="1400" dirty="0" smtClean="0">
                <a:latin typeface="Arial" panose="020B0604020202020204" pitchFamily="34" charset="0"/>
                <a:cs typeface="Arial" panose="020B0604020202020204" pitchFamily="34" charset="0"/>
              </a:rPr>
              <a:t>.</a:t>
            </a:r>
          </a:p>
          <a:p>
            <a:pPr>
              <a:lnSpc>
                <a:spcPct val="150000"/>
              </a:lnSpc>
            </a:pPr>
            <a:r>
              <a:rPr lang="en-US" sz="1400" dirty="0">
                <a:latin typeface="Arial" panose="020B0604020202020204" pitchFamily="34" charset="0"/>
                <a:cs typeface="Arial" panose="020B0604020202020204" pitchFamily="34" charset="0"/>
              </a:rPr>
              <a:t>AST, or aspartate aminotransferase, is another enzyme found in various tissues, including the liver, heart, muscles, and </a:t>
            </a:r>
            <a:r>
              <a:rPr lang="en-US" sz="1400" dirty="0" smtClean="0">
                <a:latin typeface="Arial" panose="020B0604020202020204" pitchFamily="34" charset="0"/>
                <a:cs typeface="Arial" panose="020B0604020202020204" pitchFamily="34" charset="0"/>
              </a:rPr>
              <a:t>kidneys</a:t>
            </a:r>
          </a:p>
          <a:p>
            <a:pPr>
              <a:lnSpc>
                <a:spcPct val="150000"/>
              </a:lnSpc>
            </a:pPr>
            <a:r>
              <a:rPr lang="en-US" sz="1400" dirty="0">
                <a:latin typeface="Arial" panose="020B0604020202020204" pitchFamily="34" charset="0"/>
                <a:cs typeface="Arial" panose="020B0604020202020204" pitchFamily="34" charset="0"/>
              </a:rPr>
              <a:t>GGT, or gamma-</a:t>
            </a:r>
            <a:r>
              <a:rPr lang="en-US" sz="1400" dirty="0" err="1">
                <a:latin typeface="Arial" panose="020B0604020202020204" pitchFamily="34" charset="0"/>
                <a:cs typeface="Arial" panose="020B0604020202020204" pitchFamily="34" charset="0"/>
              </a:rPr>
              <a:t>glutamyl</a:t>
            </a:r>
            <a:r>
              <a:rPr lang="en-US" sz="1400" dirty="0">
                <a:latin typeface="Arial" panose="020B0604020202020204" pitchFamily="34" charset="0"/>
                <a:cs typeface="Arial" panose="020B0604020202020204" pitchFamily="34" charset="0"/>
              </a:rPr>
              <a:t> transferase, is an enzyme found in the liver and other tissues, including the bile </a:t>
            </a:r>
            <a:r>
              <a:rPr lang="en-US" sz="1400" dirty="0" smtClean="0">
                <a:latin typeface="Arial" panose="020B0604020202020204" pitchFamily="34" charset="0"/>
                <a:cs typeface="Arial" panose="020B0604020202020204" pitchFamily="34" charset="0"/>
              </a:rPr>
              <a:t>ducts</a:t>
            </a:r>
          </a:p>
          <a:p>
            <a:pPr>
              <a:lnSpc>
                <a:spcPct val="150000"/>
              </a:lnSpc>
            </a:pPr>
            <a:r>
              <a:rPr lang="en-US" sz="1400" dirty="0">
                <a:latin typeface="Arial" panose="020B0604020202020204" pitchFamily="34" charset="0"/>
                <a:cs typeface="Arial" panose="020B0604020202020204" pitchFamily="34" charset="0"/>
              </a:rPr>
              <a:t>Bilirubin is a yellow pigment that is a byproduct of the breakdown of </a:t>
            </a:r>
            <a:r>
              <a:rPr lang="en-US" sz="1400" dirty="0" smtClean="0">
                <a:latin typeface="Arial" panose="020B0604020202020204" pitchFamily="34" charset="0"/>
                <a:cs typeface="Arial" panose="020B0604020202020204" pitchFamily="34" charset="0"/>
              </a:rPr>
              <a:t>hemoglobin</a:t>
            </a:r>
          </a:p>
          <a:p>
            <a:pPr>
              <a:lnSpc>
                <a:spcPct val="150000"/>
              </a:lnSpc>
            </a:pPr>
            <a:r>
              <a:rPr lang="en-US" sz="1400" dirty="0">
                <a:latin typeface="Arial" panose="020B0604020202020204" pitchFamily="34" charset="0"/>
                <a:cs typeface="Arial" panose="020B0604020202020204" pitchFamily="34" charset="0"/>
              </a:rPr>
              <a:t>Albumin is a protein produced by the liver that plays several crucial roles in the </a:t>
            </a:r>
            <a:r>
              <a:rPr lang="en-US" sz="1400" dirty="0" smtClean="0">
                <a:latin typeface="Arial" panose="020B0604020202020204" pitchFamily="34" charset="0"/>
                <a:cs typeface="Arial" panose="020B0604020202020204" pitchFamily="34" charset="0"/>
              </a:rPr>
              <a:t>body</a:t>
            </a:r>
          </a:p>
          <a:p>
            <a:pPr>
              <a:lnSpc>
                <a:spcPct val="150000"/>
              </a:lnSpc>
            </a:pPr>
            <a:r>
              <a:rPr lang="en-US" sz="1400" dirty="0">
                <a:latin typeface="Arial" panose="020B0604020202020204" pitchFamily="34" charset="0"/>
                <a:cs typeface="Arial" panose="020B0604020202020204" pitchFamily="34" charset="0"/>
              </a:rPr>
              <a:t>RNA (ribonucleic acid) is a crucial molecule involved in various biological </a:t>
            </a:r>
            <a:r>
              <a:rPr lang="en-US" sz="1400" dirty="0" smtClean="0">
                <a:latin typeface="Arial" panose="020B0604020202020204" pitchFamily="34" charset="0"/>
                <a:cs typeface="Arial" panose="020B0604020202020204" pitchFamily="34" charset="0"/>
              </a:rPr>
              <a:t>processes</a:t>
            </a:r>
          </a:p>
          <a:p>
            <a:pPr>
              <a:lnSpc>
                <a:spcPct val="150000"/>
              </a:lnSpc>
            </a:pPr>
            <a:r>
              <a:rPr lang="en-US" sz="1400" dirty="0">
                <a:latin typeface="Arial" panose="020B0604020202020204" pitchFamily="34" charset="0"/>
                <a:cs typeface="Arial" panose="020B0604020202020204" pitchFamily="34" charset="0"/>
              </a:rPr>
              <a:t>RNA </a:t>
            </a:r>
            <a:r>
              <a:rPr lang="en-US" sz="1400" dirty="0" smtClean="0">
                <a:latin typeface="Arial" panose="020B0604020202020204" pitchFamily="34" charset="0"/>
                <a:cs typeface="Arial" panose="020B0604020202020204" pitchFamily="34" charset="0"/>
              </a:rPr>
              <a:t>EOT refers </a:t>
            </a:r>
            <a:r>
              <a:rPr lang="en-US" sz="1400" dirty="0">
                <a:latin typeface="Arial" panose="020B0604020202020204" pitchFamily="34" charset="0"/>
                <a:cs typeface="Arial" panose="020B0604020202020204" pitchFamily="34" charset="0"/>
              </a:rPr>
              <a:t>to monitoring viral RNA levels at the end of treatment to assess the success of the </a:t>
            </a:r>
            <a:r>
              <a:rPr lang="en-US" sz="1400" dirty="0" smtClean="0">
                <a:latin typeface="Arial" panose="020B0604020202020204" pitchFamily="34" charset="0"/>
                <a:cs typeface="Arial" panose="020B0604020202020204" pitchFamily="34" charset="0"/>
              </a:rPr>
              <a:t>therapy</a:t>
            </a:r>
          </a:p>
          <a:p>
            <a:pPr>
              <a:lnSpc>
                <a:spcPct val="150000"/>
              </a:lnSpc>
            </a:pPr>
            <a:r>
              <a:rPr lang="en-US" sz="1400" dirty="0" smtClean="0">
                <a:latin typeface="Arial" panose="020B0604020202020204" pitchFamily="34" charset="0"/>
                <a:cs typeface="Arial" panose="020B0604020202020204" pitchFamily="34" charset="0"/>
              </a:rPr>
              <a:t>Baseline histological grading to </a:t>
            </a:r>
            <a:r>
              <a:rPr lang="en-US" sz="1400" dirty="0">
                <a:latin typeface="Arial" panose="020B0604020202020204" pitchFamily="34" charset="0"/>
                <a:cs typeface="Arial" panose="020B0604020202020204" pitchFamily="34" charset="0"/>
              </a:rPr>
              <a:t>evaluate the degree of liver inflammation and fibrosis</a:t>
            </a:r>
            <a:endParaRPr lang="en-IN" sz="1400" dirty="0">
              <a:latin typeface="Arial" panose="020B0604020202020204" pitchFamily="34" charset="0"/>
              <a:cs typeface="Arial" panose="020B0604020202020204" pitchFamily="34" charset="0"/>
            </a:endParaRPr>
          </a:p>
        </p:txBody>
      </p:sp>
      <p:sp useBgFill="1">
        <p:nvSpPr>
          <p:cNvPr id="2" name="TextBox 1"/>
          <p:cNvSpPr txBox="1"/>
          <p:nvPr/>
        </p:nvSpPr>
        <p:spPr>
          <a:xfrm>
            <a:off x="8672286" y="4659086"/>
            <a:ext cx="341085" cy="484414"/>
          </a:xfrm>
          <a:prstGeom prst="rect">
            <a:avLst/>
          </a:prstGeom>
        </p:spPr>
        <p:txBody>
          <a:bodyPr wrap="square" rtlCol="0">
            <a:spAutoFit/>
          </a:bodyPr>
          <a:lstStyle/>
          <a:p>
            <a:endParaRPr lang="en-IN" dirty="0"/>
          </a:p>
        </p:txBody>
      </p:sp>
    </p:spTree>
    <p:extLst>
      <p:ext uri="{BB962C8B-B14F-4D97-AF65-F5344CB8AC3E}">
        <p14:creationId xmlns:p14="http://schemas.microsoft.com/office/powerpoint/2010/main" val="24410239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999" y="143436"/>
            <a:ext cx="7712705" cy="4745318"/>
          </a:xfrm>
        </p:spPr>
        <p:txBody>
          <a:bodyPr/>
          <a:lstStyle/>
          <a:p>
            <a:r>
              <a:rPr lang="en-US" altLang="en-US" sz="1400" dirty="0" smtClean="0">
                <a:solidFill>
                  <a:srgbClr val="000000"/>
                </a:solidFill>
                <a:latin typeface="Arial" panose="020B0604020202020204" pitchFamily="34" charset="0"/>
                <a:ea typeface="Times New Roman" panose="02020603050405020304" pitchFamily="18" charset="0"/>
              </a:rPr>
              <a:t>			EXPLORATORY </a:t>
            </a:r>
            <a:r>
              <a:rPr lang="en-US" altLang="en-US" sz="1400" dirty="0">
                <a:solidFill>
                  <a:srgbClr val="000000"/>
                </a:solidFill>
                <a:latin typeface="Arial" panose="020B0604020202020204" pitchFamily="34" charset="0"/>
                <a:ea typeface="Times New Roman" panose="02020603050405020304" pitchFamily="18" charset="0"/>
              </a:rPr>
              <a:t>ANALYSIS</a:t>
            </a:r>
            <a:r>
              <a:rPr lang="en-US" altLang="en-US" sz="500" b="0" dirty="0">
                <a:solidFill>
                  <a:schemeClr val="tx1"/>
                </a:solidFill>
                <a:latin typeface="Arial" panose="020B0604020202020204" pitchFamily="34" charset="0"/>
              </a:rPr>
              <a:t/>
            </a:r>
            <a:br>
              <a:rPr lang="en-US" altLang="en-US" sz="500" b="0" dirty="0">
                <a:solidFill>
                  <a:schemeClr val="tx1"/>
                </a:solidFill>
                <a:latin typeface="Arial" panose="020B0604020202020204" pitchFamily="34" charset="0"/>
              </a:rPr>
            </a:br>
            <a:r>
              <a:rPr lang="en-IN" sz="1400" b="0" dirty="0" smtClean="0"/>
              <a:t/>
            </a:r>
            <a:br>
              <a:rPr lang="en-IN" sz="1400" b="0" dirty="0" smtClean="0"/>
            </a:br>
            <a:r>
              <a:rPr lang="en-US" altLang="en-US" sz="1300" dirty="0" smtClean="0">
                <a:latin typeface="Arial" panose="020B0604020202020204" pitchFamily="34" charset="0"/>
                <a:ea typeface="Times New Roman" panose="02020603050405020304" pitchFamily="18" charset="0"/>
              </a:rPr>
              <a:t>D</a:t>
            </a:r>
            <a:r>
              <a:rPr lang="en-US" altLang="en-US" sz="1300" b="0" dirty="0" smtClean="0">
                <a:solidFill>
                  <a:srgbClr val="000000"/>
                </a:solidFill>
                <a:latin typeface="Arial" panose="020B0604020202020204" pitchFamily="34" charset="0"/>
                <a:ea typeface="Times New Roman" panose="02020603050405020304" pitchFamily="18" charset="0"/>
              </a:rPr>
              <a:t>ataset </a:t>
            </a:r>
            <a:r>
              <a:rPr lang="en-US" altLang="en-US" sz="1300" b="0" dirty="0">
                <a:solidFill>
                  <a:srgbClr val="000000"/>
                </a:solidFill>
                <a:latin typeface="Arial" panose="020B0604020202020204" pitchFamily="34" charset="0"/>
                <a:ea typeface="Times New Roman" panose="02020603050405020304" pitchFamily="18" charset="0"/>
              </a:rPr>
              <a:t>has 1385 rows and 29 features</a:t>
            </a:r>
            <a:r>
              <a:rPr lang="en-US" altLang="en-US" sz="1300" b="0" dirty="0">
                <a:solidFill>
                  <a:schemeClr val="tx1"/>
                </a:solidFill>
                <a:latin typeface="Arial" panose="020B0604020202020204" pitchFamily="34" charset="0"/>
              </a:rPr>
              <a:t/>
            </a:r>
            <a:br>
              <a:rPr lang="en-US" altLang="en-US" sz="1300" b="0" dirty="0">
                <a:solidFill>
                  <a:schemeClr val="tx1"/>
                </a:solidFill>
                <a:latin typeface="Arial" panose="020B0604020202020204" pitchFamily="34" charset="0"/>
              </a:rPr>
            </a:br>
            <a:endParaRPr lang="en-IN" sz="1300" b="0" dirty="0"/>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9748" y="996566"/>
            <a:ext cx="5976456" cy="4152910"/>
          </a:xfrm>
          <a:prstGeom prst="rect">
            <a:avLst/>
          </a:prstGeom>
        </p:spPr>
      </p:pic>
    </p:spTree>
    <p:extLst>
      <p:ext uri="{BB962C8B-B14F-4D97-AF65-F5344CB8AC3E}">
        <p14:creationId xmlns:p14="http://schemas.microsoft.com/office/powerpoint/2010/main" val="31300731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445024"/>
            <a:ext cx="7704000" cy="4330175"/>
          </a:xfrm>
        </p:spPr>
        <p:txBody>
          <a:bodyPr/>
          <a:lstStyle/>
          <a:p>
            <a:r>
              <a:rPr lang="en-US" sz="1800" b="0" dirty="0" smtClean="0">
                <a:latin typeface="Arial" panose="020B0604020202020204" pitchFamily="34" charset="0"/>
                <a:cs typeface="Arial" panose="020B0604020202020204" pitchFamily="34" charset="0"/>
              </a:rPr>
              <a:t>There are no missing values in the dataset</a:t>
            </a:r>
            <a:endParaRPr lang="en-IN" sz="1800" b="0"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412" y="1051859"/>
            <a:ext cx="2898588" cy="3914588"/>
          </a:xfrm>
          <a:prstGeom prst="rect">
            <a:avLst/>
          </a:prstGeom>
        </p:spPr>
      </p:pic>
    </p:spTree>
    <p:extLst>
      <p:ext uri="{BB962C8B-B14F-4D97-AF65-F5344CB8AC3E}">
        <p14:creationId xmlns:p14="http://schemas.microsoft.com/office/powerpoint/2010/main" val="19748513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449942"/>
            <a:ext cx="7704000" cy="4463143"/>
          </a:xfrm>
        </p:spPr>
        <p:txBody>
          <a:bodyPr/>
          <a:lstStyle/>
          <a:p>
            <a:r>
              <a:rPr lang="en-IN" sz="1800" dirty="0">
                <a:latin typeface="Arial" panose="020B0604020202020204" pitchFamily="34" charset="0"/>
                <a:cs typeface="Arial" panose="020B0604020202020204" pitchFamily="34" charset="0"/>
              </a:rPr>
              <a:t>Handling class </a:t>
            </a:r>
            <a:r>
              <a:rPr lang="en-IN" sz="1800" dirty="0" smtClean="0">
                <a:latin typeface="Arial" panose="020B0604020202020204" pitchFamily="34" charset="0"/>
                <a:cs typeface="Arial" panose="020B0604020202020204" pitchFamily="34" charset="0"/>
              </a:rPr>
              <a:t>imbalance</a:t>
            </a:r>
            <a:r>
              <a:rPr lang="en-IN" sz="1600" b="0" dirty="0" smtClean="0">
                <a:latin typeface="Arial" panose="020B0604020202020204" pitchFamily="34" charset="0"/>
                <a:cs typeface="Arial" panose="020B0604020202020204" pitchFamily="34" charset="0"/>
              </a:rPr>
              <a:t/>
            </a:r>
            <a:br>
              <a:rPr lang="en-IN" sz="1600" b="0" dirty="0" smtClean="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rPr>
              <a:t/>
            </a:r>
            <a:br>
              <a:rPr lang="en-IN" sz="1600" b="0" dirty="0">
                <a:latin typeface="Arial" panose="020B0604020202020204" pitchFamily="34" charset="0"/>
                <a:cs typeface="Arial" panose="020B0604020202020204" pitchFamily="34" charset="0"/>
              </a:rPr>
            </a:br>
            <a:r>
              <a:rPr lang="en-IN" sz="1600" b="0" dirty="0" smtClean="0">
                <a:latin typeface="Arial" panose="020B0604020202020204" pitchFamily="34" charset="0"/>
                <a:cs typeface="Arial" panose="020B0604020202020204" pitchFamily="34" charset="0"/>
              </a:rPr>
              <a:t/>
            </a:r>
            <a:br>
              <a:rPr lang="en-IN" sz="1600" b="0" dirty="0" smtClean="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rPr>
              <a:t/>
            </a:r>
            <a:br>
              <a:rPr lang="en-IN" sz="1600" b="0" dirty="0">
                <a:latin typeface="Arial" panose="020B0604020202020204" pitchFamily="34" charset="0"/>
                <a:cs typeface="Arial" panose="020B0604020202020204" pitchFamily="34" charset="0"/>
              </a:rPr>
            </a:br>
            <a:r>
              <a:rPr lang="en-IN" sz="1600" b="0" dirty="0" smtClean="0">
                <a:latin typeface="Arial" panose="020B0604020202020204" pitchFamily="34" charset="0"/>
                <a:cs typeface="Arial" panose="020B0604020202020204" pitchFamily="34" charset="0"/>
              </a:rPr>
              <a:t/>
            </a:r>
            <a:br>
              <a:rPr lang="en-IN" sz="1600" b="0" dirty="0" smtClean="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rPr>
              <a:t/>
            </a:r>
            <a:br>
              <a:rPr lang="en-IN" sz="1600" b="0" dirty="0">
                <a:latin typeface="Arial" panose="020B0604020202020204" pitchFamily="34" charset="0"/>
                <a:cs typeface="Arial" panose="020B0604020202020204" pitchFamily="34" charset="0"/>
              </a:rPr>
            </a:br>
            <a:r>
              <a:rPr lang="en-IN" sz="1600" b="0" dirty="0" smtClean="0">
                <a:latin typeface="Arial" panose="020B0604020202020204" pitchFamily="34" charset="0"/>
                <a:cs typeface="Arial" panose="020B0604020202020204" pitchFamily="34" charset="0"/>
              </a:rPr>
              <a:t/>
            </a:r>
            <a:br>
              <a:rPr lang="en-IN" sz="1600" b="0" dirty="0" smtClean="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rPr>
              <a:t/>
            </a:r>
            <a:br>
              <a:rPr lang="en-IN" sz="1600" b="0" dirty="0">
                <a:latin typeface="Arial" panose="020B0604020202020204" pitchFamily="34" charset="0"/>
                <a:cs typeface="Arial" panose="020B0604020202020204" pitchFamily="34" charset="0"/>
              </a:rPr>
            </a:br>
            <a:r>
              <a:rPr lang="en-IN" sz="1600" b="0" dirty="0" smtClean="0">
                <a:latin typeface="Arial" panose="020B0604020202020204" pitchFamily="34" charset="0"/>
                <a:cs typeface="Arial" panose="020B0604020202020204" pitchFamily="34" charset="0"/>
              </a:rPr>
              <a:t/>
            </a:r>
            <a:br>
              <a:rPr lang="en-IN" sz="1600" b="0" dirty="0" smtClean="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rPr>
              <a:t/>
            </a:r>
            <a:br>
              <a:rPr lang="en-IN" sz="1600" b="0" dirty="0">
                <a:latin typeface="Arial" panose="020B0604020202020204" pitchFamily="34" charset="0"/>
                <a:cs typeface="Arial" panose="020B0604020202020204" pitchFamily="34" charset="0"/>
              </a:rPr>
            </a:br>
            <a:r>
              <a:rPr lang="en-IN" sz="1600" b="0" dirty="0" smtClean="0">
                <a:latin typeface="Arial" panose="020B0604020202020204" pitchFamily="34" charset="0"/>
                <a:cs typeface="Arial" panose="020B0604020202020204" pitchFamily="34" charset="0"/>
              </a:rPr>
              <a:t/>
            </a:r>
            <a:br>
              <a:rPr lang="en-IN" sz="1600" b="0" dirty="0" smtClean="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rPr>
              <a:t/>
            </a:r>
            <a:br>
              <a:rPr lang="en-IN" sz="1600" b="0" dirty="0">
                <a:latin typeface="Arial" panose="020B0604020202020204" pitchFamily="34" charset="0"/>
                <a:cs typeface="Arial" panose="020B0604020202020204" pitchFamily="34" charset="0"/>
              </a:rPr>
            </a:br>
            <a:r>
              <a:rPr lang="en-IN" sz="1600" b="0" dirty="0" smtClean="0">
                <a:latin typeface="Arial" panose="020B0604020202020204" pitchFamily="34" charset="0"/>
                <a:cs typeface="Arial" panose="020B0604020202020204" pitchFamily="34" charset="0"/>
              </a:rPr>
              <a:t/>
            </a:r>
            <a:br>
              <a:rPr lang="en-IN" sz="1600" b="0" dirty="0" smtClean="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rPr>
              <a:t/>
            </a:r>
            <a:br>
              <a:rPr lang="en-IN" sz="1600" b="0" dirty="0">
                <a:latin typeface="Arial" panose="020B0604020202020204" pitchFamily="34" charset="0"/>
                <a:cs typeface="Arial" panose="020B0604020202020204" pitchFamily="34" charset="0"/>
              </a:rPr>
            </a:br>
            <a:r>
              <a:rPr lang="en-IN" sz="1600" b="0" dirty="0" smtClean="0">
                <a:latin typeface="Arial" panose="020B0604020202020204" pitchFamily="34" charset="0"/>
                <a:cs typeface="Arial" panose="020B0604020202020204" pitchFamily="34" charset="0"/>
              </a:rPr>
              <a:t/>
            </a:r>
            <a:br>
              <a:rPr lang="en-IN" sz="1600" b="0" dirty="0" smtClean="0">
                <a:latin typeface="Arial" panose="020B0604020202020204" pitchFamily="34" charset="0"/>
                <a:cs typeface="Arial" panose="020B0604020202020204" pitchFamily="34" charset="0"/>
              </a:rPr>
            </a:br>
            <a:r>
              <a:rPr lang="en-IN" sz="1600" b="0" dirty="0" smtClean="0">
                <a:latin typeface="Arial" panose="020B0604020202020204" pitchFamily="34" charset="0"/>
                <a:cs typeface="Arial" panose="020B0604020202020204" pitchFamily="34" charset="0"/>
              </a:rPr>
              <a:t>Baseline </a:t>
            </a:r>
            <a:r>
              <a:rPr lang="en-IN" sz="1600" b="0" dirty="0">
                <a:latin typeface="Arial" panose="020B0604020202020204" pitchFamily="34" charset="0"/>
                <a:cs typeface="Arial" panose="020B0604020202020204" pitchFamily="34" charset="0"/>
              </a:rPr>
              <a:t>histological staging class is balanced. There is no large variation between number of people in the different stages  </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188028" y="1061538"/>
            <a:ext cx="4767943" cy="2811780"/>
          </a:xfrm>
          <a:prstGeom prst="rect">
            <a:avLst/>
          </a:prstGeom>
        </p:spPr>
      </p:pic>
    </p:spTree>
    <p:extLst>
      <p:ext uri="{BB962C8B-B14F-4D97-AF65-F5344CB8AC3E}">
        <p14:creationId xmlns:p14="http://schemas.microsoft.com/office/powerpoint/2010/main" val="213976166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smtClean="0">
                <a:latin typeface="Arial" panose="020B0604020202020204" pitchFamily="34" charset="0"/>
                <a:cs typeface="Arial" panose="020B0604020202020204" pitchFamily="34" charset="0"/>
              </a:rPr>
              <a:t>Handling outliers</a:t>
            </a:r>
            <a:br>
              <a:rPr lang="en-US" sz="2000" dirty="0" smtClean="0">
                <a:latin typeface="Arial" panose="020B0604020202020204" pitchFamily="34" charset="0"/>
                <a:cs typeface="Arial" panose="020B0604020202020204" pitchFamily="34" charset="0"/>
              </a:rPr>
            </a:br>
            <a:r>
              <a:rPr lang="en-US" sz="2000" dirty="0" smtClean="0">
                <a:latin typeface="Arial" panose="020B0604020202020204" pitchFamily="34" charset="0"/>
                <a:cs typeface="Arial" panose="020B0604020202020204" pitchFamily="34" charset="0"/>
              </a:rPr>
              <a:t/>
            </a:r>
            <a:br>
              <a:rPr lang="en-US" sz="2000" dirty="0" smtClean="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rPr>
              <a:t>ALT after 24 week shows one outlier. So value equals to 5 is removed.</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446" y="2318870"/>
            <a:ext cx="4380753" cy="273124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5200" y="2318870"/>
            <a:ext cx="4368800" cy="2764865"/>
          </a:xfrm>
          <a:prstGeom prst="rect">
            <a:avLst/>
          </a:prstGeom>
        </p:spPr>
      </p:pic>
    </p:spTree>
    <p:extLst>
      <p:ext uri="{BB962C8B-B14F-4D97-AF65-F5344CB8AC3E}">
        <p14:creationId xmlns:p14="http://schemas.microsoft.com/office/powerpoint/2010/main" val="263524216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284" y="1075766"/>
            <a:ext cx="7935432" cy="105783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176" y="2378634"/>
            <a:ext cx="3974353" cy="2764865"/>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3529" y="2378634"/>
            <a:ext cx="4356187" cy="2764866"/>
          </a:xfrm>
          <a:prstGeom prst="rect">
            <a:avLst/>
          </a:prstGeom>
        </p:spPr>
      </p:pic>
    </p:spTree>
    <p:extLst>
      <p:ext uri="{BB962C8B-B14F-4D97-AF65-F5344CB8AC3E}">
        <p14:creationId xmlns:p14="http://schemas.microsoft.com/office/powerpoint/2010/main" val="50183830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9178"/>
            <a:ext cx="4458447" cy="315931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9223" y="298823"/>
            <a:ext cx="4374777" cy="3254936"/>
          </a:xfrm>
          <a:prstGeom prst="rect">
            <a:avLst/>
          </a:prstGeom>
        </p:spPr>
      </p:pic>
      <p:sp>
        <p:nvSpPr>
          <p:cNvPr id="7" name="TextBox 6"/>
          <p:cNvSpPr txBox="1"/>
          <p:nvPr/>
        </p:nvSpPr>
        <p:spPr>
          <a:xfrm>
            <a:off x="298824" y="3472329"/>
            <a:ext cx="3783105" cy="1600438"/>
          </a:xfrm>
          <a:prstGeom prst="rect">
            <a:avLst/>
          </a:prstGeom>
          <a:noFill/>
        </p:spPr>
        <p:txBody>
          <a:bodyPr wrap="square" rtlCol="0">
            <a:spAutoFit/>
          </a:bodyPr>
          <a:lstStyle/>
          <a:p>
            <a:r>
              <a:rPr lang="en-IN" dirty="0">
                <a:latin typeface="Arial" panose="020B0604020202020204" pitchFamily="34" charset="0"/>
                <a:cs typeface="Arial" panose="020B0604020202020204" pitchFamily="34" charset="0"/>
              </a:rPr>
              <a:t>The plot indicates that for most of the stages (1,2 and 4),Male has a higher count compared to female. For stage 3, female is more represented. The higher count of female in stage 3 suggests that individuals in this gender may be more likely to reach or be diagnosed at this stage.</a:t>
            </a:r>
            <a:endParaRPr lang="en-IN" dirty="0"/>
          </a:p>
        </p:txBody>
      </p:sp>
      <p:sp>
        <p:nvSpPr>
          <p:cNvPr id="8" name="TextBox 7"/>
          <p:cNvSpPr txBox="1"/>
          <p:nvPr/>
        </p:nvSpPr>
        <p:spPr>
          <a:xfrm>
            <a:off x="4769224" y="3783106"/>
            <a:ext cx="3896658" cy="738664"/>
          </a:xfrm>
          <a:prstGeom prst="rect">
            <a:avLst/>
          </a:prstGeom>
          <a:noFill/>
        </p:spPr>
        <p:txBody>
          <a:bodyPr wrap="square" rtlCol="0">
            <a:spAutoFit/>
          </a:bodyPr>
          <a:lstStyle/>
          <a:p>
            <a:r>
              <a:rPr lang="en-IN" dirty="0"/>
              <a:t>Patients in stage 4 (Cirrhosis stage) are more likely to be affected by jaundice</a:t>
            </a:r>
          </a:p>
          <a:p>
            <a:endParaRPr lang="en-IN" dirty="0"/>
          </a:p>
        </p:txBody>
      </p:sp>
    </p:spTree>
    <p:extLst>
      <p:ext uri="{BB962C8B-B14F-4D97-AF65-F5344CB8AC3E}">
        <p14:creationId xmlns:p14="http://schemas.microsoft.com/office/powerpoint/2010/main" val="4581842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1"/>
          <p:cNvSpPr txBox="1">
            <a:spLocks noGrp="1"/>
          </p:cNvSpPr>
          <p:nvPr>
            <p:ph type="title"/>
          </p:nvPr>
        </p:nvSpPr>
        <p:spPr>
          <a:xfrm flipH="1">
            <a:off x="4314375" y="2651225"/>
            <a:ext cx="3812100" cy="13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smtClean="0"/>
              <a:t>Introduction</a:t>
            </a:r>
            <a:endParaRPr sz="4000" dirty="0"/>
          </a:p>
        </p:txBody>
      </p:sp>
      <p:sp>
        <p:nvSpPr>
          <p:cNvPr id="504" name="Google Shape;504;p31"/>
          <p:cNvSpPr txBox="1">
            <a:spLocks noGrp="1"/>
          </p:cNvSpPr>
          <p:nvPr>
            <p:ph type="title" idx="2"/>
          </p:nvPr>
        </p:nvSpPr>
        <p:spPr>
          <a:xfrm flipH="1">
            <a:off x="4314275" y="1428775"/>
            <a:ext cx="1929000" cy="1110600"/>
          </a:xfrm>
          <a:prstGeom prst="rect">
            <a:avLst/>
          </a:prstGeom>
        </p:spPr>
        <p:txBody>
          <a:bodyPr spcFirstLastPara="1" wrap="square" lIns="91425" tIns="91425" rIns="91425" bIns="91425" anchor="b" anchorCtr="0">
            <a:noAutofit/>
          </a:bodyPr>
          <a:lstStyle/>
          <a:p>
            <a:pPr lvl="0"/>
            <a:r>
              <a:rPr lang="en" dirty="0" smtClean="0">
                <a:solidFill>
                  <a:schemeClr val="bg2">
                    <a:lumMod val="75000"/>
                  </a:schemeClr>
                </a:solidFill>
                <a:latin typeface="Sora" panose="020B0604020202020204" charset="0"/>
                <a:cs typeface="Sora" panose="020B0604020202020204" charset="0"/>
              </a:rPr>
              <a:t>01-</a:t>
            </a:r>
            <a:r>
              <a:rPr lang="en" dirty="0">
                <a:solidFill>
                  <a:schemeClr val="bg2">
                    <a:lumMod val="75000"/>
                  </a:schemeClr>
                </a:solidFill>
                <a:latin typeface="Sora" panose="020B0604020202020204" charset="0"/>
                <a:cs typeface="Sora" panose="020B0604020202020204" charset="0"/>
              </a:rPr>
              <a:t>.</a:t>
            </a:r>
            <a:endParaRPr dirty="0"/>
          </a:p>
        </p:txBody>
      </p:sp>
      <p:sp>
        <p:nvSpPr>
          <p:cNvPr id="505" name="Google Shape;505;p31"/>
          <p:cNvSpPr/>
          <p:nvPr/>
        </p:nvSpPr>
        <p:spPr>
          <a:xfrm>
            <a:off x="901267" y="1146750"/>
            <a:ext cx="2702700" cy="2850000"/>
          </a:xfrm>
          <a:prstGeom prst="roundRect">
            <a:avLst>
              <a:gd name="adj" fmla="val 16667"/>
            </a:avLst>
          </a:prstGeom>
          <a:solidFill>
            <a:schemeClr val="lt1"/>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506;p31"/>
          <p:cNvPicPr preferRelativeResize="0"/>
          <p:nvPr/>
        </p:nvPicPr>
        <p:blipFill rotWithShape="1">
          <a:blip r:embed="rId3">
            <a:alphaModFix/>
          </a:blip>
          <a:srcRect t="21191" r="7740" b="12666"/>
          <a:stretch/>
        </p:blipFill>
        <p:spPr>
          <a:xfrm>
            <a:off x="1114582" y="1737540"/>
            <a:ext cx="2276039" cy="1668419"/>
          </a:xfrm>
          <a:prstGeom prst="rect">
            <a:avLst/>
          </a:prstGeom>
          <a:noFill/>
          <a:ln>
            <a:noFill/>
          </a:ln>
        </p:spPr>
      </p:pic>
      <p:sp useBgFill="1">
        <p:nvSpPr>
          <p:cNvPr id="2" name="TextBox 1"/>
          <p:cNvSpPr txBox="1"/>
          <p:nvPr/>
        </p:nvSpPr>
        <p:spPr>
          <a:xfrm>
            <a:off x="203200" y="188686"/>
            <a:ext cx="319314" cy="307777"/>
          </a:xfrm>
          <a:prstGeom prst="rect">
            <a:avLst/>
          </a:prstGeom>
        </p:spPr>
        <p:txBody>
          <a:bodyPr wrap="square" rtlCol="0">
            <a:spAutoFit/>
          </a:bodyPr>
          <a:lstStyle/>
          <a:p>
            <a:endParaRPr lang="en-IN"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881" y="4010212"/>
            <a:ext cx="7091247" cy="436282"/>
          </a:xfrm>
        </p:spPr>
        <p:txBody>
          <a:bodyPr/>
          <a:lstStyle/>
          <a:p>
            <a:r>
              <a:rPr lang="en-IN" sz="1400" b="0" dirty="0" smtClean="0">
                <a:latin typeface="Arial" panose="020B0604020202020204" pitchFamily="34" charset="0"/>
                <a:cs typeface="Arial" panose="020B0604020202020204" pitchFamily="34" charset="0"/>
              </a:rPr>
              <a:t>Patient in stage 1 in hepatitis C are more likely to report experiencing epigastric pain</a:t>
            </a:r>
            <a:endParaRPr lang="en-IN" sz="1400" b="0"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212" y="245036"/>
            <a:ext cx="6944658" cy="3657600"/>
          </a:xfrm>
          <a:prstGeom prst="rect">
            <a:avLst/>
          </a:prstGeom>
        </p:spPr>
      </p:pic>
    </p:spTree>
    <p:extLst>
      <p:ext uri="{BB962C8B-B14F-4D97-AF65-F5344CB8AC3E}">
        <p14:creationId xmlns:p14="http://schemas.microsoft.com/office/powerpoint/2010/main" val="2852836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0000" y="145143"/>
            <a:ext cx="3692343" cy="493486"/>
          </a:xfrm>
        </p:spPr>
        <p:txBody>
          <a:bodyPr/>
          <a:lstStyle/>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565" y="0"/>
            <a:ext cx="7605614" cy="4760686"/>
          </a:xfrm>
          <a:prstGeom prst="rect">
            <a:avLst/>
          </a:prstGeom>
        </p:spPr>
      </p:pic>
      <p:sp>
        <p:nvSpPr>
          <p:cNvPr id="7" name="TextBox 6"/>
          <p:cNvSpPr txBox="1"/>
          <p:nvPr/>
        </p:nvSpPr>
        <p:spPr>
          <a:xfrm rot="16200000">
            <a:off x="2438401" y="4413916"/>
            <a:ext cx="1074057" cy="200055"/>
          </a:xfrm>
          <a:prstGeom prst="rect">
            <a:avLst/>
          </a:prstGeom>
          <a:solidFill>
            <a:schemeClr val="accent1"/>
          </a:solidFill>
        </p:spPr>
        <p:txBody>
          <a:bodyPr wrap="square" rtlCol="0">
            <a:spAutoFit/>
          </a:bodyPr>
          <a:lstStyle/>
          <a:p>
            <a:r>
              <a:rPr lang="en-IN" sz="700" dirty="0"/>
              <a:t>Fatigue &amp;</a:t>
            </a:r>
            <a:r>
              <a:rPr lang="en-IN" sz="700" dirty="0" smtClean="0"/>
              <a:t> </a:t>
            </a:r>
            <a:r>
              <a:rPr lang="en-IN" sz="700" dirty="0"/>
              <a:t>bone </a:t>
            </a:r>
            <a:r>
              <a:rPr lang="en-IN" sz="700" dirty="0" smtClean="0"/>
              <a:t>ache</a:t>
            </a:r>
            <a:endParaRPr lang="en-IN" sz="700" dirty="0"/>
          </a:p>
        </p:txBody>
      </p:sp>
    </p:spTree>
    <p:extLst>
      <p:ext uri="{BB962C8B-B14F-4D97-AF65-F5344CB8AC3E}">
        <p14:creationId xmlns:p14="http://schemas.microsoft.com/office/powerpoint/2010/main" val="28286203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6989" y="4087905"/>
            <a:ext cx="3818964" cy="651435"/>
          </a:xfrm>
        </p:spPr>
        <p:txBody>
          <a:bodyPr/>
          <a:lstStyle/>
          <a:p>
            <a:r>
              <a:rPr lang="en-IN" sz="1400" b="0" dirty="0">
                <a:latin typeface="Arial" panose="020B0604020202020204" pitchFamily="34" charset="0"/>
                <a:cs typeface="Arial" panose="020B0604020202020204" pitchFamily="34" charset="0"/>
              </a:rPr>
              <a:t>Patients below age 35 show a slight increase in the number of stage 1 cases.</a:t>
            </a:r>
            <a:br>
              <a:rPr lang="en-IN" sz="1400" b="0" dirty="0">
                <a:latin typeface="Arial" panose="020B0604020202020204" pitchFamily="34" charset="0"/>
                <a:cs typeface="Arial" panose="020B0604020202020204" pitchFamily="34" charset="0"/>
              </a:rPr>
            </a:br>
            <a:endParaRPr lang="en-IN" sz="1400" b="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1365"/>
            <a:ext cx="4213411" cy="399934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5011" y="161365"/>
            <a:ext cx="4416611" cy="3591460"/>
          </a:xfrm>
          <a:prstGeom prst="rect">
            <a:avLst/>
          </a:prstGeom>
        </p:spPr>
      </p:pic>
      <p:sp>
        <p:nvSpPr>
          <p:cNvPr id="5" name="Title 1"/>
          <p:cNvSpPr txBox="1">
            <a:spLocks/>
          </p:cNvSpPr>
          <p:nvPr/>
        </p:nvSpPr>
        <p:spPr>
          <a:xfrm>
            <a:off x="4625787" y="3974353"/>
            <a:ext cx="4249271" cy="9173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Sora"/>
              <a:buNone/>
              <a:defRPr sz="3000" b="1" i="0" u="none" strike="noStrike" cap="none">
                <a:solidFill>
                  <a:schemeClr val="dk1"/>
                </a:solidFill>
                <a:latin typeface="Sora"/>
                <a:ea typeface="Sora"/>
                <a:cs typeface="Sora"/>
                <a:sym typeface="Sora"/>
              </a:defRPr>
            </a:lvl1pPr>
            <a:lvl2pPr marR="0" lvl="1" algn="l" rtl="0">
              <a:lnSpc>
                <a:spcPct val="100000"/>
              </a:lnSpc>
              <a:spcBef>
                <a:spcPts val="0"/>
              </a:spcBef>
              <a:spcAft>
                <a:spcPts val="0"/>
              </a:spcAft>
              <a:buClr>
                <a:schemeClr val="dk1"/>
              </a:buClr>
              <a:buSzPts val="3500"/>
              <a:buFont typeface="Sora"/>
              <a:buNone/>
              <a:defRPr sz="3500" b="0" i="0" u="none" strike="noStrike" cap="none">
                <a:solidFill>
                  <a:schemeClr val="dk1"/>
                </a:solidFill>
                <a:latin typeface="Sora"/>
                <a:ea typeface="Sora"/>
                <a:cs typeface="Sora"/>
                <a:sym typeface="Sora"/>
              </a:defRPr>
            </a:lvl2pPr>
            <a:lvl3pPr marR="0" lvl="2" algn="l" rtl="0">
              <a:lnSpc>
                <a:spcPct val="100000"/>
              </a:lnSpc>
              <a:spcBef>
                <a:spcPts val="0"/>
              </a:spcBef>
              <a:spcAft>
                <a:spcPts val="0"/>
              </a:spcAft>
              <a:buClr>
                <a:schemeClr val="dk1"/>
              </a:buClr>
              <a:buSzPts val="3500"/>
              <a:buFont typeface="Sora"/>
              <a:buNone/>
              <a:defRPr sz="3500" b="0" i="0" u="none" strike="noStrike" cap="none">
                <a:solidFill>
                  <a:schemeClr val="dk1"/>
                </a:solidFill>
                <a:latin typeface="Sora"/>
                <a:ea typeface="Sora"/>
                <a:cs typeface="Sora"/>
                <a:sym typeface="Sora"/>
              </a:defRPr>
            </a:lvl3pPr>
            <a:lvl4pPr marR="0" lvl="3" algn="l" rtl="0">
              <a:lnSpc>
                <a:spcPct val="100000"/>
              </a:lnSpc>
              <a:spcBef>
                <a:spcPts val="0"/>
              </a:spcBef>
              <a:spcAft>
                <a:spcPts val="0"/>
              </a:spcAft>
              <a:buClr>
                <a:schemeClr val="dk1"/>
              </a:buClr>
              <a:buSzPts val="3500"/>
              <a:buFont typeface="Sora"/>
              <a:buNone/>
              <a:defRPr sz="3500" b="0" i="0" u="none" strike="noStrike" cap="none">
                <a:solidFill>
                  <a:schemeClr val="dk1"/>
                </a:solidFill>
                <a:latin typeface="Sora"/>
                <a:ea typeface="Sora"/>
                <a:cs typeface="Sora"/>
                <a:sym typeface="Sora"/>
              </a:defRPr>
            </a:lvl4pPr>
            <a:lvl5pPr marR="0" lvl="4" algn="l" rtl="0">
              <a:lnSpc>
                <a:spcPct val="100000"/>
              </a:lnSpc>
              <a:spcBef>
                <a:spcPts val="0"/>
              </a:spcBef>
              <a:spcAft>
                <a:spcPts val="0"/>
              </a:spcAft>
              <a:buClr>
                <a:schemeClr val="dk1"/>
              </a:buClr>
              <a:buSzPts val="3500"/>
              <a:buFont typeface="Sora"/>
              <a:buNone/>
              <a:defRPr sz="3500" b="0" i="0" u="none" strike="noStrike" cap="none">
                <a:solidFill>
                  <a:schemeClr val="dk1"/>
                </a:solidFill>
                <a:latin typeface="Sora"/>
                <a:ea typeface="Sora"/>
                <a:cs typeface="Sora"/>
                <a:sym typeface="Sora"/>
              </a:defRPr>
            </a:lvl5pPr>
            <a:lvl6pPr marR="0" lvl="5" algn="l" rtl="0">
              <a:lnSpc>
                <a:spcPct val="100000"/>
              </a:lnSpc>
              <a:spcBef>
                <a:spcPts val="0"/>
              </a:spcBef>
              <a:spcAft>
                <a:spcPts val="0"/>
              </a:spcAft>
              <a:buClr>
                <a:schemeClr val="dk1"/>
              </a:buClr>
              <a:buSzPts val="3500"/>
              <a:buFont typeface="Sora"/>
              <a:buNone/>
              <a:defRPr sz="3500" b="0" i="0" u="none" strike="noStrike" cap="none">
                <a:solidFill>
                  <a:schemeClr val="dk1"/>
                </a:solidFill>
                <a:latin typeface="Sora"/>
                <a:ea typeface="Sora"/>
                <a:cs typeface="Sora"/>
                <a:sym typeface="Sora"/>
              </a:defRPr>
            </a:lvl6pPr>
            <a:lvl7pPr marR="0" lvl="6" algn="l" rtl="0">
              <a:lnSpc>
                <a:spcPct val="100000"/>
              </a:lnSpc>
              <a:spcBef>
                <a:spcPts val="0"/>
              </a:spcBef>
              <a:spcAft>
                <a:spcPts val="0"/>
              </a:spcAft>
              <a:buClr>
                <a:schemeClr val="dk1"/>
              </a:buClr>
              <a:buSzPts val="3500"/>
              <a:buFont typeface="Sora"/>
              <a:buNone/>
              <a:defRPr sz="3500" b="0" i="0" u="none" strike="noStrike" cap="none">
                <a:solidFill>
                  <a:schemeClr val="dk1"/>
                </a:solidFill>
                <a:latin typeface="Sora"/>
                <a:ea typeface="Sora"/>
                <a:cs typeface="Sora"/>
                <a:sym typeface="Sora"/>
              </a:defRPr>
            </a:lvl7pPr>
            <a:lvl8pPr marR="0" lvl="7" algn="l" rtl="0">
              <a:lnSpc>
                <a:spcPct val="100000"/>
              </a:lnSpc>
              <a:spcBef>
                <a:spcPts val="0"/>
              </a:spcBef>
              <a:spcAft>
                <a:spcPts val="0"/>
              </a:spcAft>
              <a:buClr>
                <a:schemeClr val="dk1"/>
              </a:buClr>
              <a:buSzPts val="3500"/>
              <a:buFont typeface="Sora"/>
              <a:buNone/>
              <a:defRPr sz="3500" b="0" i="0" u="none" strike="noStrike" cap="none">
                <a:solidFill>
                  <a:schemeClr val="dk1"/>
                </a:solidFill>
                <a:latin typeface="Sora"/>
                <a:ea typeface="Sora"/>
                <a:cs typeface="Sora"/>
                <a:sym typeface="Sora"/>
              </a:defRPr>
            </a:lvl8pPr>
            <a:lvl9pPr marR="0" lvl="8" algn="l" rtl="0">
              <a:lnSpc>
                <a:spcPct val="100000"/>
              </a:lnSpc>
              <a:spcBef>
                <a:spcPts val="0"/>
              </a:spcBef>
              <a:spcAft>
                <a:spcPts val="0"/>
              </a:spcAft>
              <a:buClr>
                <a:schemeClr val="dk1"/>
              </a:buClr>
              <a:buSzPts val="3500"/>
              <a:buFont typeface="Sora"/>
              <a:buNone/>
              <a:defRPr sz="3500" b="0" i="0" u="none" strike="noStrike" cap="none">
                <a:solidFill>
                  <a:schemeClr val="dk1"/>
                </a:solidFill>
                <a:latin typeface="Sora"/>
                <a:ea typeface="Sora"/>
                <a:cs typeface="Sora"/>
                <a:sym typeface="Sora"/>
              </a:defRPr>
            </a:lvl9pPr>
          </a:lstStyle>
          <a:p>
            <a:r>
              <a:rPr lang="en-IN" sz="1400" b="0" dirty="0">
                <a:latin typeface="Arial" panose="020B0604020202020204" pitchFamily="34" charset="0"/>
                <a:cs typeface="Arial" panose="020B0604020202020204" pitchFamily="34" charset="0"/>
              </a:rPr>
              <a:t>The absence of data between 0 to 40 in ALT 48 might imply that disease state only manifest at ALT 48 levels above 40. It suggests that ALT 48 values below 40 may not associated with specific histological stages under study</a:t>
            </a:r>
          </a:p>
        </p:txBody>
      </p:sp>
    </p:spTree>
    <p:extLst>
      <p:ext uri="{BB962C8B-B14F-4D97-AF65-F5344CB8AC3E}">
        <p14:creationId xmlns:p14="http://schemas.microsoft.com/office/powerpoint/2010/main" val="284399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3765176"/>
            <a:ext cx="7704000" cy="472141"/>
          </a:xfrm>
        </p:spPr>
        <p:txBody>
          <a:bodyPr/>
          <a:lstStyle/>
          <a:p>
            <a:r>
              <a:rPr lang="en-IN" sz="1400" b="0" dirty="0">
                <a:latin typeface="Arial" panose="020B0604020202020204" pitchFamily="34" charset="0"/>
                <a:cs typeface="Arial" panose="020B0604020202020204" pitchFamily="34" charset="0"/>
              </a:rPr>
              <a:t>Elevated level of RNA Base are more likely to be considered to be stage 3</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670" y="723153"/>
            <a:ext cx="5253317" cy="2791011"/>
          </a:xfrm>
          <a:prstGeom prst="rect">
            <a:avLst/>
          </a:prstGeom>
        </p:spPr>
      </p:pic>
    </p:spTree>
    <p:extLst>
      <p:ext uri="{BB962C8B-B14F-4D97-AF65-F5344CB8AC3E}">
        <p14:creationId xmlns:p14="http://schemas.microsoft.com/office/powerpoint/2010/main" val="15539839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5624" y="95624"/>
            <a:ext cx="8328376" cy="5047875"/>
          </a:xfrm>
        </p:spPr>
        <p:txBody>
          <a:bodyPr/>
          <a:lstStyle/>
          <a:p>
            <a:pPr>
              <a:lnSpc>
                <a:spcPct val="150000"/>
              </a:lnSpc>
            </a:pPr>
            <a:r>
              <a:rPr lang="en-IN" sz="1200" b="0" dirty="0">
                <a:latin typeface="+mj-lt"/>
              </a:rPr>
              <a:t>	</a:t>
            </a:r>
            <a:r>
              <a:rPr lang="en-IN" sz="1200" b="0" dirty="0" smtClean="0">
                <a:latin typeface="+mj-lt"/>
              </a:rPr>
              <a:t>		</a:t>
            </a:r>
            <a:r>
              <a:rPr lang="en-IN" sz="2000" dirty="0" smtClean="0">
                <a:latin typeface="+mj-lt"/>
              </a:rPr>
              <a:t>Artificial Neural Networks (ANN) </a:t>
            </a:r>
            <a:br>
              <a:rPr lang="en-IN" sz="2000" dirty="0" smtClean="0">
                <a:latin typeface="+mj-lt"/>
              </a:rPr>
            </a:br>
            <a:r>
              <a:rPr lang="en-IN" sz="1300" b="0" dirty="0" smtClean="0">
                <a:latin typeface="Arial" panose="020B0604020202020204" pitchFamily="34" charset="0"/>
                <a:cs typeface="Arial" panose="020B0604020202020204" pitchFamily="34" charset="0"/>
              </a:rPr>
              <a:t>ANN are computational </a:t>
            </a:r>
            <a:r>
              <a:rPr lang="en-IN" sz="1300" b="0" dirty="0">
                <a:latin typeface="Arial" panose="020B0604020202020204" pitchFamily="34" charset="0"/>
                <a:cs typeface="Arial" panose="020B0604020202020204" pitchFamily="34" charset="0"/>
              </a:rPr>
              <a:t>models inspired by the human brain's neural networks. They consist of interconnected nodes (neurons) arranged in </a:t>
            </a:r>
            <a:r>
              <a:rPr lang="en-IN" sz="1300" b="0" dirty="0" smtClean="0">
                <a:latin typeface="Arial" panose="020B0604020202020204" pitchFamily="34" charset="0"/>
                <a:cs typeface="Arial" panose="020B0604020202020204" pitchFamily="34" charset="0"/>
              </a:rPr>
              <a:t>layers. </a:t>
            </a:r>
            <a:r>
              <a:rPr lang="en-IN" sz="1300" b="0" dirty="0">
                <a:latin typeface="Arial" panose="020B0604020202020204" pitchFamily="34" charset="0"/>
                <a:cs typeface="Arial" panose="020B0604020202020204" pitchFamily="34" charset="0"/>
              </a:rPr>
              <a:t>Each neuron processes input data through weighted connections and activation functions to produce </a:t>
            </a:r>
            <a:r>
              <a:rPr lang="en-IN" sz="1300" b="0" dirty="0" smtClean="0">
                <a:latin typeface="Arial" panose="020B0604020202020204" pitchFamily="34" charset="0"/>
                <a:cs typeface="Arial" panose="020B0604020202020204" pitchFamily="34" charset="0"/>
              </a:rPr>
              <a:t>output. </a:t>
            </a:r>
            <a:br>
              <a:rPr lang="en-IN" sz="1300" b="0" dirty="0" smtClean="0">
                <a:latin typeface="Arial" panose="020B0604020202020204" pitchFamily="34" charset="0"/>
                <a:cs typeface="Arial" panose="020B0604020202020204" pitchFamily="34" charset="0"/>
              </a:rPr>
            </a:br>
            <a:r>
              <a:rPr lang="en-IN" sz="1300" b="0" dirty="0" smtClean="0">
                <a:latin typeface="Arial" panose="020B0604020202020204" pitchFamily="34" charset="0"/>
                <a:cs typeface="Arial" panose="020B0604020202020204" pitchFamily="34" charset="0"/>
              </a:rPr>
              <a:t>Algorithm</a:t>
            </a:r>
            <a:r>
              <a:rPr lang="en-IN" sz="1300" b="0" dirty="0">
                <a:latin typeface="Arial" panose="020B0604020202020204" pitchFamily="34" charset="0"/>
                <a:cs typeface="Arial" panose="020B0604020202020204" pitchFamily="34" charset="0"/>
              </a:rPr>
              <a:t>: </a:t>
            </a:r>
            <a:br>
              <a:rPr lang="en-IN" sz="1300" b="0" dirty="0">
                <a:latin typeface="Arial" panose="020B0604020202020204" pitchFamily="34" charset="0"/>
                <a:cs typeface="Arial" panose="020B0604020202020204" pitchFamily="34" charset="0"/>
              </a:rPr>
            </a:br>
            <a:r>
              <a:rPr lang="en-IN" sz="1300" dirty="0" smtClean="0">
                <a:latin typeface="Arial" panose="020B0604020202020204" pitchFamily="34" charset="0"/>
                <a:cs typeface="Arial" panose="020B0604020202020204" pitchFamily="34" charset="0"/>
              </a:rPr>
              <a:t>Initialization</a:t>
            </a:r>
            <a:r>
              <a:rPr lang="en-IN" sz="1300" dirty="0">
                <a:latin typeface="Arial" panose="020B0604020202020204" pitchFamily="34" charset="0"/>
                <a:cs typeface="Arial" panose="020B0604020202020204" pitchFamily="34" charset="0"/>
              </a:rPr>
              <a:t>:</a:t>
            </a:r>
            <a:r>
              <a:rPr lang="en-IN" sz="1300" b="0" dirty="0">
                <a:latin typeface="Arial" panose="020B0604020202020204" pitchFamily="34" charset="0"/>
                <a:cs typeface="Arial" panose="020B0604020202020204" pitchFamily="34" charset="0"/>
              </a:rPr>
              <a:t/>
            </a:r>
            <a:br>
              <a:rPr lang="en-IN" sz="1300" b="0" dirty="0">
                <a:latin typeface="Arial" panose="020B0604020202020204" pitchFamily="34" charset="0"/>
                <a:cs typeface="Arial" panose="020B0604020202020204" pitchFamily="34" charset="0"/>
              </a:rPr>
            </a:br>
            <a:r>
              <a:rPr lang="en-IN" sz="1300" b="0" dirty="0">
                <a:latin typeface="Arial" panose="020B0604020202020204" pitchFamily="34" charset="0"/>
                <a:cs typeface="Arial" panose="020B0604020202020204" pitchFamily="34" charset="0"/>
              </a:rPr>
              <a:t> o Initialize the weights and biases for all layers of the network randomly.</a:t>
            </a:r>
            <a:br>
              <a:rPr lang="en-IN" sz="1300" b="0" dirty="0">
                <a:latin typeface="Arial" panose="020B0604020202020204" pitchFamily="34" charset="0"/>
                <a:cs typeface="Arial" panose="020B0604020202020204" pitchFamily="34" charset="0"/>
              </a:rPr>
            </a:br>
            <a:r>
              <a:rPr lang="en-IN" sz="1300" dirty="0">
                <a:latin typeface="Arial" panose="020B0604020202020204" pitchFamily="34" charset="0"/>
                <a:cs typeface="Arial" panose="020B0604020202020204" pitchFamily="34" charset="0"/>
              </a:rPr>
              <a:t>Forward Propagation:</a:t>
            </a:r>
            <a:r>
              <a:rPr lang="en-IN" sz="1300" b="0" dirty="0">
                <a:latin typeface="Arial" panose="020B0604020202020204" pitchFamily="34" charset="0"/>
                <a:cs typeface="Arial" panose="020B0604020202020204" pitchFamily="34" charset="0"/>
              </a:rPr>
              <a:t/>
            </a:r>
            <a:br>
              <a:rPr lang="en-IN" sz="1300" b="0" dirty="0">
                <a:latin typeface="Arial" panose="020B0604020202020204" pitchFamily="34" charset="0"/>
                <a:cs typeface="Arial" panose="020B0604020202020204" pitchFamily="34" charset="0"/>
              </a:rPr>
            </a:br>
            <a:r>
              <a:rPr lang="en-IN" sz="1300" b="0" dirty="0">
                <a:latin typeface="Arial" panose="020B0604020202020204" pitchFamily="34" charset="0"/>
                <a:cs typeface="Arial" panose="020B0604020202020204" pitchFamily="34" charset="0"/>
              </a:rPr>
              <a:t> o For each input sample, calculate the output of each neuron by computing the weighted sum of inputs and applying the activation function. </a:t>
            </a:r>
            <a:br>
              <a:rPr lang="en-IN" sz="1300" b="0" dirty="0">
                <a:latin typeface="Arial" panose="020B0604020202020204" pitchFamily="34" charset="0"/>
                <a:cs typeface="Arial" panose="020B0604020202020204" pitchFamily="34" charset="0"/>
              </a:rPr>
            </a:br>
            <a:r>
              <a:rPr lang="en-IN" sz="1300" b="0" dirty="0">
                <a:latin typeface="Arial" panose="020B0604020202020204" pitchFamily="34" charset="0"/>
                <a:cs typeface="Arial" panose="020B0604020202020204" pitchFamily="34" charset="0"/>
              </a:rPr>
              <a:t>o Pass the output from the input layer through the hidden layers and finally to the output layer.</a:t>
            </a:r>
            <a:br>
              <a:rPr lang="en-IN" sz="1300" b="0" dirty="0">
                <a:latin typeface="Arial" panose="020B0604020202020204" pitchFamily="34" charset="0"/>
                <a:cs typeface="Arial" panose="020B0604020202020204" pitchFamily="34" charset="0"/>
              </a:rPr>
            </a:br>
            <a:r>
              <a:rPr lang="en-IN" sz="1300" dirty="0">
                <a:latin typeface="Arial" panose="020B0604020202020204" pitchFamily="34" charset="0"/>
                <a:cs typeface="Arial" panose="020B0604020202020204" pitchFamily="34" charset="0"/>
              </a:rPr>
              <a:t>Loss Calculation:</a:t>
            </a:r>
            <a:r>
              <a:rPr lang="en-IN" sz="1300" b="0" dirty="0">
                <a:latin typeface="Arial" panose="020B0604020202020204" pitchFamily="34" charset="0"/>
                <a:cs typeface="Arial" panose="020B0604020202020204" pitchFamily="34" charset="0"/>
              </a:rPr>
              <a:t/>
            </a:r>
            <a:br>
              <a:rPr lang="en-IN" sz="1300" b="0" dirty="0">
                <a:latin typeface="Arial" panose="020B0604020202020204" pitchFamily="34" charset="0"/>
                <a:cs typeface="Arial" panose="020B0604020202020204" pitchFamily="34" charset="0"/>
              </a:rPr>
            </a:br>
            <a:r>
              <a:rPr lang="en-IN" sz="1300" b="0" dirty="0">
                <a:latin typeface="Arial" panose="020B0604020202020204" pitchFamily="34" charset="0"/>
                <a:cs typeface="Arial" panose="020B0604020202020204" pitchFamily="34" charset="0"/>
              </a:rPr>
              <a:t> o Compute the loss by comparing the predicted output with the actual target using a loss function (e.g., Mean Squared Error for regression or Cross-Entropy for classification). </a:t>
            </a:r>
            <a:r>
              <a:rPr lang="en-IN" sz="1300" b="0" dirty="0">
                <a:latin typeface="+mj-lt"/>
              </a:rPr>
              <a:t/>
            </a:r>
            <a:br>
              <a:rPr lang="en-IN" sz="1300" b="0" dirty="0">
                <a:latin typeface="+mj-lt"/>
              </a:rPr>
            </a:br>
            <a:r>
              <a:rPr lang="en-IN" sz="1300" b="0" dirty="0">
                <a:latin typeface="+mj-lt"/>
              </a:rPr>
              <a:t/>
            </a:r>
            <a:br>
              <a:rPr lang="en-IN" sz="1300" b="0" dirty="0">
                <a:latin typeface="+mj-lt"/>
              </a:rPr>
            </a:br>
            <a:endParaRPr lang="en-IN" sz="1300" b="0" dirty="0">
              <a:latin typeface="+mj-lt"/>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62954" y="1236785"/>
            <a:ext cx="3493477" cy="1488831"/>
          </a:xfrm>
          <a:prstGeom prst="rect">
            <a:avLst/>
          </a:prstGeom>
        </p:spPr>
      </p:pic>
    </p:spTree>
    <p:extLst>
      <p:ext uri="{BB962C8B-B14F-4D97-AF65-F5344CB8AC3E}">
        <p14:creationId xmlns:p14="http://schemas.microsoft.com/office/powerpoint/2010/main" val="145947655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233082" y="71718"/>
            <a:ext cx="8190918" cy="4990353"/>
          </a:xfrm>
        </p:spPr>
        <p:txBody>
          <a:bodyPr/>
          <a:lstStyle/>
          <a:p>
            <a:pPr>
              <a:lnSpc>
                <a:spcPct val="150000"/>
              </a:lnSpc>
            </a:pPr>
            <a:r>
              <a:rPr lang="en-IN" sz="1200" dirty="0">
                <a:latin typeface="Arial" panose="020B0604020202020204" pitchFamily="34" charset="0"/>
                <a:cs typeface="Arial" panose="020B0604020202020204" pitchFamily="34" charset="0"/>
              </a:rPr>
              <a:t>Backpropagation: </a:t>
            </a:r>
            <a:r>
              <a:rPr lang="en-IN" sz="1200" b="0" dirty="0">
                <a:latin typeface="Arial" panose="020B0604020202020204" pitchFamily="34" charset="0"/>
                <a:cs typeface="Arial" panose="020B0604020202020204" pitchFamily="34" charset="0"/>
              </a:rPr>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o Calculate the gradient of the loss function with respect to each weight and bias using the chain rule.</a:t>
            </a:r>
            <a:br>
              <a:rPr lang="en-IN" sz="1200" b="0" dirty="0">
                <a:latin typeface="Arial" panose="020B0604020202020204" pitchFamily="34" charset="0"/>
                <a:cs typeface="Arial" panose="020B0604020202020204" pitchFamily="34" charset="0"/>
              </a:rPr>
            </a:br>
            <a:r>
              <a:rPr lang="en-IN" sz="1200" b="0" dirty="0" smtClean="0">
                <a:latin typeface="Arial" panose="020B0604020202020204" pitchFamily="34" charset="0"/>
                <a:cs typeface="Arial" panose="020B0604020202020204" pitchFamily="34" charset="0"/>
              </a:rPr>
              <a:t>o </a:t>
            </a:r>
            <a:r>
              <a:rPr lang="en-IN" sz="1200" b="0" dirty="0">
                <a:latin typeface="Arial" panose="020B0604020202020204" pitchFamily="34" charset="0"/>
                <a:cs typeface="Arial" panose="020B0604020202020204" pitchFamily="34" charset="0"/>
              </a:rPr>
              <a:t>Update the weights and biases by moving them in the direction that reduces the loss, typically using an optimization algorithm like Gradient Descent.</a:t>
            </a:r>
            <a:br>
              <a:rPr lang="en-IN" sz="1200" b="0" dirty="0">
                <a:latin typeface="Arial" panose="020B0604020202020204" pitchFamily="34" charset="0"/>
                <a:cs typeface="Arial" panose="020B0604020202020204" pitchFamily="34" charset="0"/>
              </a:rPr>
            </a:br>
            <a:r>
              <a:rPr lang="en-IN" sz="1200" dirty="0">
                <a:latin typeface="Arial" panose="020B0604020202020204" pitchFamily="34" charset="0"/>
                <a:cs typeface="Arial" panose="020B0604020202020204" pitchFamily="34" charset="0"/>
              </a:rPr>
              <a:t>Iteration:</a:t>
            </a:r>
            <a:r>
              <a:rPr lang="en-IN" sz="1200" b="0" dirty="0">
                <a:latin typeface="Arial" panose="020B0604020202020204" pitchFamily="34" charset="0"/>
                <a:cs typeface="Arial" panose="020B0604020202020204" pitchFamily="34" charset="0"/>
              </a:rPr>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o Repeat the forward propagation, loss calculation, and backpropagation steps for multiple epochs until the model converges (i.e., the loss stops decreasing significantly).</a:t>
            </a:r>
            <a:br>
              <a:rPr lang="en-IN" sz="1200" b="0" dirty="0">
                <a:latin typeface="Arial" panose="020B0604020202020204" pitchFamily="34" charset="0"/>
                <a:cs typeface="Arial" panose="020B0604020202020204" pitchFamily="34" charset="0"/>
              </a:rPr>
            </a:br>
            <a:r>
              <a:rPr lang="en-IN" sz="1200" dirty="0">
                <a:latin typeface="Arial" panose="020B0604020202020204" pitchFamily="34" charset="0"/>
                <a:cs typeface="Arial" panose="020B0604020202020204" pitchFamily="34" charset="0"/>
              </a:rPr>
              <a:t>Prediction: </a:t>
            </a:r>
            <a:r>
              <a:rPr lang="en-IN" sz="1200" b="0" dirty="0">
                <a:latin typeface="Arial" panose="020B0604020202020204" pitchFamily="34" charset="0"/>
                <a:cs typeface="Arial" panose="020B0604020202020204" pitchFamily="34" charset="0"/>
              </a:rPr>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o After training, use the trained network to make predictions on new data.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a:t>
            </a:r>
            <a:r>
              <a:rPr lang="en-IN" sz="1300" dirty="0" smtClean="0">
                <a:latin typeface="Arial" panose="020B0604020202020204" pitchFamily="34" charset="0"/>
                <a:cs typeface="Arial" panose="020B0604020202020204" pitchFamily="34" charset="0"/>
              </a:rPr>
              <a:t>Pseudocode</a:t>
            </a:r>
            <a:r>
              <a:rPr lang="en-IN" sz="1300" dirty="0">
                <a:latin typeface="Arial" panose="020B0604020202020204" pitchFamily="34" charset="0"/>
                <a:cs typeface="Arial" panose="020B0604020202020204" pitchFamily="34" charset="0"/>
              </a:rPr>
              <a:t>: </a:t>
            </a:r>
            <a:r>
              <a:rPr lang="en-IN" sz="1200" b="0" dirty="0">
                <a:latin typeface="Arial" panose="020B0604020202020204" pitchFamily="34" charset="0"/>
                <a:cs typeface="Arial" panose="020B0604020202020204" pitchFamily="34" charset="0"/>
              </a:rPr>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Initialize weights and biases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For each epoch:</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For each input sample:</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Perform forward propagation through all layers</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Calculate the loss Perform backpropagation to update weights and biases</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End For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End For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Use the trained model to make predictions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a:t>
            </a:r>
            <a:r>
              <a:rPr lang="en-IN" sz="1200" b="0" dirty="0"/>
              <a:t/>
            </a:r>
            <a:br>
              <a:rPr lang="en-IN" sz="1200" b="0" dirty="0"/>
            </a:br>
            <a:endParaRPr lang="en-IN" sz="1200" b="0" dirty="0">
              <a:latin typeface="+mj-lt"/>
            </a:endParaRPr>
          </a:p>
        </p:txBody>
      </p:sp>
    </p:spTree>
    <p:extLst>
      <p:ext uri="{BB962C8B-B14F-4D97-AF65-F5344CB8AC3E}">
        <p14:creationId xmlns:p14="http://schemas.microsoft.com/office/powerpoint/2010/main" val="7708527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3999" cy="5065485"/>
          </a:xfrm>
          <a:solidFill>
            <a:schemeClr val="accent1"/>
          </a:solidFill>
        </p:spPr>
        <p:txBody>
          <a:bodyPr/>
          <a:lstStyle/>
          <a:p>
            <a:pPr>
              <a:lnSpc>
                <a:spcPct val="150000"/>
              </a:lnSpc>
            </a:pPr>
            <a:r>
              <a:rPr lang="en-IN" sz="2000" dirty="0" smtClean="0">
                <a:latin typeface="Arial" panose="020B0604020202020204" pitchFamily="34" charset="0"/>
                <a:cs typeface="Arial" panose="020B0604020202020204" pitchFamily="34" charset="0"/>
              </a:rPr>
              <a:t>		Support </a:t>
            </a:r>
            <a:r>
              <a:rPr lang="en-IN" sz="2000" dirty="0">
                <a:latin typeface="Arial" panose="020B0604020202020204" pitchFamily="34" charset="0"/>
                <a:cs typeface="Arial" panose="020B0604020202020204" pitchFamily="34" charset="0"/>
              </a:rPr>
              <a:t>Vector Machines (SVM) </a:t>
            </a:r>
            <a:r>
              <a:rPr lang="en-IN" sz="2000" dirty="0" smtClean="0">
                <a:latin typeface="Arial" panose="020B0604020202020204" pitchFamily="34" charset="0"/>
                <a:cs typeface="Arial" panose="020B0604020202020204" pitchFamily="34" charset="0"/>
              </a:rPr>
              <a:t/>
            </a:r>
            <a:br>
              <a:rPr lang="en-IN" sz="2000" dirty="0" smtClean="0">
                <a:latin typeface="Arial" panose="020B0604020202020204" pitchFamily="34" charset="0"/>
                <a:cs typeface="Arial" panose="020B0604020202020204" pitchFamily="34" charset="0"/>
              </a:rPr>
            </a:br>
            <a:r>
              <a:rPr lang="en-IN" sz="1100" b="0" dirty="0"/>
              <a:t/>
            </a:r>
            <a:br>
              <a:rPr lang="en-IN" sz="1100" b="0" dirty="0"/>
            </a:br>
            <a:r>
              <a:rPr lang="en-IN" sz="1200" b="0" dirty="0">
                <a:latin typeface="Arial" panose="020B0604020202020204" pitchFamily="34" charset="0"/>
                <a:cs typeface="Arial" panose="020B0604020202020204" pitchFamily="34" charset="0"/>
              </a:rPr>
              <a:t>S</a:t>
            </a:r>
            <a:r>
              <a:rPr lang="en-IN" sz="1200" b="0" dirty="0" smtClean="0">
                <a:latin typeface="Arial" panose="020B0604020202020204" pitchFamily="34" charset="0"/>
                <a:cs typeface="Arial" panose="020B0604020202020204" pitchFamily="34" charset="0"/>
              </a:rPr>
              <a:t>upervised </a:t>
            </a:r>
            <a:r>
              <a:rPr lang="en-IN" sz="1200" b="0" dirty="0">
                <a:latin typeface="Arial" panose="020B0604020202020204" pitchFamily="34" charset="0"/>
                <a:cs typeface="Arial" panose="020B0604020202020204" pitchFamily="34" charset="0"/>
              </a:rPr>
              <a:t>learning models used for classification and regression tasks. </a:t>
            </a:r>
            <a:r>
              <a:rPr lang="en-IN" sz="1200" b="0" dirty="0" smtClean="0">
                <a:latin typeface="Arial" panose="020B0604020202020204" pitchFamily="34" charset="0"/>
                <a:cs typeface="Arial" panose="020B0604020202020204" pitchFamily="34" charset="0"/>
              </a:rPr>
              <a:t>SVMs </a:t>
            </a:r>
            <a:r>
              <a:rPr lang="en-IN" sz="1200" b="0" dirty="0">
                <a:latin typeface="Arial" panose="020B0604020202020204" pitchFamily="34" charset="0"/>
                <a:cs typeface="Arial" panose="020B0604020202020204" pitchFamily="34" charset="0"/>
              </a:rPr>
              <a:t>are effective in high-dimensional spaces and are especially useful for binary classification</a:t>
            </a:r>
            <a:r>
              <a:rPr lang="en-IN" sz="1200" b="0" dirty="0" smtClean="0">
                <a:latin typeface="Arial" panose="020B0604020202020204" pitchFamily="34" charset="0"/>
                <a:cs typeface="Arial" panose="020B0604020202020204" pitchFamily="34" charset="0"/>
              </a:rPr>
              <a:t>.</a:t>
            </a:r>
            <a:br>
              <a:rPr lang="en-IN" sz="1200" b="0" dirty="0" smtClean="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a:r>
            <a:br>
              <a:rPr lang="en-IN" sz="1200" b="0" dirty="0">
                <a:latin typeface="Arial" panose="020B0604020202020204" pitchFamily="34" charset="0"/>
                <a:cs typeface="Arial" panose="020B0604020202020204" pitchFamily="34" charset="0"/>
              </a:rPr>
            </a:br>
            <a:r>
              <a:rPr lang="en-IN" sz="1200" b="0" dirty="0" smtClean="0">
                <a:latin typeface="Arial" panose="020B0604020202020204" pitchFamily="34" charset="0"/>
                <a:cs typeface="Arial" panose="020B0604020202020204" pitchFamily="34" charset="0"/>
              </a:rPr>
              <a:t/>
            </a:r>
            <a:br>
              <a:rPr lang="en-IN" sz="1200" b="0" dirty="0" smtClean="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a:r>
            <a:br>
              <a:rPr lang="en-IN" sz="1200" b="0" dirty="0">
                <a:latin typeface="Arial" panose="020B0604020202020204" pitchFamily="34" charset="0"/>
                <a:cs typeface="Arial" panose="020B0604020202020204" pitchFamily="34" charset="0"/>
              </a:rPr>
            </a:br>
            <a:r>
              <a:rPr lang="en-IN" sz="1200" b="0" dirty="0" smtClean="0">
                <a:latin typeface="Arial" panose="020B0604020202020204" pitchFamily="34" charset="0"/>
                <a:cs typeface="Arial" panose="020B0604020202020204" pitchFamily="34" charset="0"/>
              </a:rPr>
              <a:t/>
            </a:r>
            <a:br>
              <a:rPr lang="en-IN" sz="1200" b="0" dirty="0" smtClean="0">
                <a:latin typeface="Arial" panose="020B0604020202020204" pitchFamily="34" charset="0"/>
                <a:cs typeface="Arial" panose="020B0604020202020204" pitchFamily="34" charset="0"/>
              </a:rPr>
            </a:br>
            <a:r>
              <a:rPr lang="en-IN" sz="1200" dirty="0" smtClean="0">
                <a:latin typeface="Arial" panose="020B0604020202020204" pitchFamily="34" charset="0"/>
                <a:cs typeface="Arial" panose="020B0604020202020204" pitchFamily="34" charset="0"/>
              </a:rPr>
              <a:t>Data </a:t>
            </a:r>
            <a:r>
              <a:rPr lang="en-IN" sz="1200" dirty="0">
                <a:latin typeface="Arial" panose="020B0604020202020204" pitchFamily="34" charset="0"/>
                <a:cs typeface="Arial" panose="020B0604020202020204" pitchFamily="34" charset="0"/>
              </a:rPr>
              <a:t>Preparation: </a:t>
            </a:r>
            <a:r>
              <a:rPr lang="en-IN" sz="1200" b="0" dirty="0">
                <a:latin typeface="Arial" panose="020B0604020202020204" pitchFamily="34" charset="0"/>
                <a:cs typeface="Arial" panose="020B0604020202020204" pitchFamily="34" charset="0"/>
              </a:rPr>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o Represent the input data as feature vectors.</a:t>
            </a:r>
            <a:br>
              <a:rPr lang="en-IN" sz="1200" b="0" dirty="0">
                <a:latin typeface="Arial" panose="020B0604020202020204" pitchFamily="34" charset="0"/>
                <a:cs typeface="Arial" panose="020B0604020202020204" pitchFamily="34" charset="0"/>
              </a:rPr>
            </a:br>
            <a:r>
              <a:rPr lang="en-IN" sz="1200" dirty="0">
                <a:latin typeface="Arial" panose="020B0604020202020204" pitchFamily="34" charset="0"/>
                <a:cs typeface="Arial" panose="020B0604020202020204" pitchFamily="34" charset="0"/>
              </a:rPr>
              <a:t>Hyperplane Selection: </a:t>
            </a:r>
            <a:r>
              <a:rPr lang="en-IN" sz="1200" b="0" dirty="0">
                <a:latin typeface="Arial" panose="020B0604020202020204" pitchFamily="34" charset="0"/>
                <a:cs typeface="Arial" panose="020B0604020202020204" pitchFamily="34" charset="0"/>
              </a:rPr>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o Find the hyperplane that maximizes the margin between the two classes. The margin is the distance between the hyperplane and the nearest data point from either class. </a:t>
            </a:r>
            <a:br>
              <a:rPr lang="en-IN" sz="1200" b="0" dirty="0">
                <a:latin typeface="Arial" panose="020B0604020202020204" pitchFamily="34" charset="0"/>
                <a:cs typeface="Arial" panose="020B0604020202020204" pitchFamily="34" charset="0"/>
              </a:rPr>
            </a:br>
            <a:r>
              <a:rPr lang="en-IN" sz="1200" dirty="0">
                <a:latin typeface="Arial" panose="020B0604020202020204" pitchFamily="34" charset="0"/>
                <a:cs typeface="Arial" panose="020B0604020202020204" pitchFamily="34" charset="0"/>
              </a:rPr>
              <a:t>Optimization:</a:t>
            </a:r>
            <a:r>
              <a:rPr lang="en-IN" sz="1200" b="0" dirty="0">
                <a:latin typeface="Arial" panose="020B0604020202020204" pitchFamily="34" charset="0"/>
                <a:cs typeface="Arial" panose="020B0604020202020204" pitchFamily="34" charset="0"/>
              </a:rPr>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o Use optimization techniques (like Quadratic Programming) to minimize the classification error and maximize the margin.</a:t>
            </a:r>
            <a:br>
              <a:rPr lang="en-IN" sz="1200" b="0" dirty="0">
                <a:latin typeface="Arial" panose="020B0604020202020204" pitchFamily="34" charset="0"/>
                <a:cs typeface="Arial" panose="020B0604020202020204" pitchFamily="34" charset="0"/>
              </a:rPr>
            </a:br>
            <a:r>
              <a:rPr lang="en-IN" sz="1100" b="0" dirty="0"/>
              <a:t> </a:t>
            </a:r>
            <a:br>
              <a:rPr lang="en-IN" sz="1100" b="0" dirty="0"/>
            </a:br>
            <a:r>
              <a:rPr lang="en-IN" sz="1100" b="0" dirty="0"/>
              <a:t/>
            </a:r>
            <a:br>
              <a:rPr lang="en-IN" sz="1100" b="0" dirty="0"/>
            </a:br>
            <a:r>
              <a:rPr lang="en-IN" sz="1100" b="0" dirty="0"/>
              <a:t/>
            </a:r>
            <a:br>
              <a:rPr lang="en-IN" sz="1100" b="0" dirty="0"/>
            </a:br>
            <a:endParaRPr lang="en-IN" sz="11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2831" y="1506072"/>
            <a:ext cx="2836769" cy="1326776"/>
          </a:xfrm>
          <a:prstGeom prst="rect">
            <a:avLst/>
          </a:prstGeom>
        </p:spPr>
      </p:pic>
    </p:spTree>
    <p:extLst>
      <p:ext uri="{BB962C8B-B14F-4D97-AF65-F5344CB8AC3E}">
        <p14:creationId xmlns:p14="http://schemas.microsoft.com/office/powerpoint/2010/main" val="18396202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445025"/>
            <a:ext cx="7704000" cy="4576918"/>
          </a:xfrm>
        </p:spPr>
        <p:txBody>
          <a:bodyPr/>
          <a:lstStyle/>
          <a:p>
            <a:pPr>
              <a:lnSpc>
                <a:spcPct val="150000"/>
              </a:lnSpc>
            </a:pPr>
            <a:r>
              <a:rPr lang="en-IN" sz="1400" dirty="0">
                <a:latin typeface="Arial" panose="020B0604020202020204" pitchFamily="34" charset="0"/>
                <a:cs typeface="Arial" panose="020B0604020202020204" pitchFamily="34" charset="0"/>
              </a:rPr>
              <a:t>Support Vectors: </a:t>
            </a:r>
            <a:r>
              <a:rPr lang="en-IN" sz="1400" b="0" dirty="0">
                <a:latin typeface="Arial" panose="020B0604020202020204" pitchFamily="34" charset="0"/>
                <a:cs typeface="Arial" panose="020B0604020202020204" pitchFamily="34" charset="0"/>
              </a:rPr>
              <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o Identify the support vectors, which are the data points closest to the hyperplane.</a:t>
            </a:r>
            <a:br>
              <a:rPr lang="en-IN" sz="1400" b="0" dirty="0">
                <a:latin typeface="Arial" panose="020B0604020202020204" pitchFamily="34" charset="0"/>
                <a:cs typeface="Arial" panose="020B0604020202020204" pitchFamily="34" charset="0"/>
              </a:rPr>
            </a:br>
            <a:r>
              <a:rPr lang="en-IN" sz="1400" dirty="0">
                <a:latin typeface="Arial" panose="020B0604020202020204" pitchFamily="34" charset="0"/>
                <a:cs typeface="Arial" panose="020B0604020202020204" pitchFamily="34" charset="0"/>
              </a:rPr>
              <a:t>Kernel Trick (Optional):</a:t>
            </a:r>
            <a:r>
              <a:rPr lang="en-IN" sz="1400" b="0" dirty="0">
                <a:latin typeface="Arial" panose="020B0604020202020204" pitchFamily="34" charset="0"/>
                <a:cs typeface="Arial" panose="020B0604020202020204" pitchFamily="34" charset="0"/>
              </a:rPr>
              <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 o If the data is not linearly separable, apply a kernel function (e.g., RBF, Polynomial) to transform the data into a higher-dimensional space where a linear separation is possible. </a:t>
            </a:r>
            <a:br>
              <a:rPr lang="en-IN" sz="1400" b="0" dirty="0">
                <a:latin typeface="Arial" panose="020B0604020202020204" pitchFamily="34" charset="0"/>
                <a:cs typeface="Arial" panose="020B0604020202020204" pitchFamily="34" charset="0"/>
              </a:rPr>
            </a:br>
            <a:r>
              <a:rPr lang="en-IN" sz="1400" dirty="0" smtClean="0">
                <a:latin typeface="Arial" panose="020B0604020202020204" pitchFamily="34" charset="0"/>
                <a:cs typeface="Arial" panose="020B0604020202020204" pitchFamily="34" charset="0"/>
              </a:rPr>
              <a:t>Prediction</a:t>
            </a:r>
            <a:r>
              <a:rPr lang="en-IN" sz="1400" dirty="0">
                <a:latin typeface="Arial" panose="020B0604020202020204" pitchFamily="34" charset="0"/>
                <a:cs typeface="Arial" panose="020B0604020202020204" pitchFamily="34" charset="0"/>
              </a:rPr>
              <a:t>: </a:t>
            </a:r>
            <a:r>
              <a:rPr lang="en-IN" sz="1400" b="0" dirty="0">
                <a:latin typeface="Arial" panose="020B0604020202020204" pitchFamily="34" charset="0"/>
                <a:cs typeface="Arial" panose="020B0604020202020204" pitchFamily="34" charset="0"/>
              </a:rPr>
              <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o Use the optimal hyperplane (or decision boundary) to classify new data points. </a:t>
            </a:r>
            <a:br>
              <a:rPr lang="en-IN" sz="1400" b="0" dirty="0">
                <a:latin typeface="Arial" panose="020B0604020202020204" pitchFamily="34" charset="0"/>
                <a:cs typeface="Arial" panose="020B0604020202020204" pitchFamily="34" charset="0"/>
              </a:rPr>
            </a:br>
            <a:r>
              <a:rPr lang="en-IN" sz="1400" dirty="0" smtClean="0">
                <a:latin typeface="Arial" panose="020B0604020202020204" pitchFamily="34" charset="0"/>
                <a:cs typeface="Arial" panose="020B0604020202020204" pitchFamily="34" charset="0"/>
              </a:rPr>
              <a:t>Pseudocode</a:t>
            </a:r>
            <a:r>
              <a:rPr lang="en-IN" sz="1400" dirty="0">
                <a:latin typeface="Arial" panose="020B0604020202020204" pitchFamily="34" charset="0"/>
                <a:cs typeface="Arial" panose="020B0604020202020204" pitchFamily="34" charset="0"/>
              </a:rPr>
              <a:t>: </a:t>
            </a:r>
            <a:r>
              <a:rPr lang="en-IN" sz="1400" b="0" dirty="0">
                <a:latin typeface="Arial" panose="020B0604020202020204" pitchFamily="34" charset="0"/>
                <a:cs typeface="Arial" panose="020B0604020202020204" pitchFamily="34" charset="0"/>
              </a:rPr>
              <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Transform the input data using a kernel function (if needed) </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Find the optimal hyperplane that maximizes the margin </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Identify support vectors </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For each new input sample: </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Calculate the decision function based on the hyperplane </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Assign the sample to a class based on the sign of the decision function </a:t>
            </a:r>
            <a:r>
              <a:rPr lang="en-IN" sz="1300" b="0" dirty="0">
                <a:latin typeface="Arial" panose="020B0604020202020204" pitchFamily="34" charset="0"/>
                <a:cs typeface="Arial" panose="020B0604020202020204" pitchFamily="34" charset="0"/>
              </a:rPr>
              <a:t/>
            </a:r>
            <a:br>
              <a:rPr lang="en-IN" sz="1300" b="0" dirty="0">
                <a:latin typeface="Arial" panose="020B0604020202020204" pitchFamily="34" charset="0"/>
                <a:cs typeface="Arial" panose="020B0604020202020204" pitchFamily="34" charset="0"/>
              </a:rPr>
            </a:br>
            <a:r>
              <a:rPr lang="en-IN" sz="1300" b="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146598040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2857" y="58056"/>
            <a:ext cx="8338457" cy="5085443"/>
          </a:xfrm>
        </p:spPr>
        <p:txBody>
          <a:bodyPr/>
          <a:lstStyle/>
          <a:p>
            <a:pPr>
              <a:lnSpc>
                <a:spcPct val="150000"/>
              </a:lnSpc>
            </a:pPr>
            <a:r>
              <a:rPr lang="en-IN" sz="2000" dirty="0" smtClean="0">
                <a:latin typeface="Arial" panose="020B0604020202020204" pitchFamily="34" charset="0"/>
                <a:cs typeface="Arial" panose="020B0604020202020204" pitchFamily="34" charset="0"/>
              </a:rPr>
              <a:t>		</a:t>
            </a:r>
            <a:r>
              <a:rPr lang="en-IN" sz="2000" smtClean="0">
                <a:latin typeface="Arial" panose="020B0604020202020204" pitchFamily="34" charset="0"/>
                <a:cs typeface="Arial" panose="020B0604020202020204" pitchFamily="34" charset="0"/>
              </a:rPr>
              <a:t>	 </a:t>
            </a:r>
            <a:r>
              <a:rPr lang="en-IN" sz="2000" dirty="0">
                <a:latin typeface="Arial" panose="020B0604020202020204" pitchFamily="34" charset="0"/>
                <a:cs typeface="Arial" panose="020B0604020202020204" pitchFamily="34" charset="0"/>
              </a:rPr>
              <a:t>Random Forest (RF) </a:t>
            </a:r>
            <a:br>
              <a:rPr lang="en-IN" sz="200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E</a:t>
            </a:r>
            <a:r>
              <a:rPr lang="en-IN" sz="1200" b="0" dirty="0" smtClean="0">
                <a:latin typeface="Arial" panose="020B0604020202020204" pitchFamily="34" charset="0"/>
                <a:cs typeface="Arial" panose="020B0604020202020204" pitchFamily="34" charset="0"/>
              </a:rPr>
              <a:t>nsemble </a:t>
            </a:r>
            <a:r>
              <a:rPr lang="en-IN" sz="1200" b="0" dirty="0">
                <a:latin typeface="Arial" panose="020B0604020202020204" pitchFamily="34" charset="0"/>
                <a:cs typeface="Arial" panose="020B0604020202020204" pitchFamily="34" charset="0"/>
              </a:rPr>
              <a:t>learning method that builds multiple decision trees and merges their outputs to make a more accurate and stable prediction. </a:t>
            </a:r>
            <a:r>
              <a:rPr lang="en-IN" sz="1200" b="0" dirty="0" smtClean="0">
                <a:latin typeface="Arial" panose="020B0604020202020204" pitchFamily="34" charset="0"/>
                <a:cs typeface="Arial" panose="020B0604020202020204" pitchFamily="34" charset="0"/>
              </a:rPr>
              <a:t/>
            </a:r>
            <a:br>
              <a:rPr lang="en-IN" sz="1200" b="0" dirty="0" smtClean="0">
                <a:latin typeface="Arial" panose="020B0604020202020204" pitchFamily="34" charset="0"/>
                <a:cs typeface="Arial" panose="020B0604020202020204" pitchFamily="34" charset="0"/>
              </a:rPr>
            </a:br>
            <a:r>
              <a:rPr lang="en-IN" sz="1200" b="0" dirty="0" smtClean="0">
                <a:latin typeface="Arial" panose="020B0604020202020204" pitchFamily="34" charset="0"/>
                <a:cs typeface="Arial" panose="020B0604020202020204" pitchFamily="34" charset="0"/>
              </a:rPr>
              <a:t>Each </a:t>
            </a:r>
            <a:r>
              <a:rPr lang="en-IN" sz="1200" b="0" dirty="0">
                <a:latin typeface="Arial" panose="020B0604020202020204" pitchFamily="34" charset="0"/>
                <a:cs typeface="Arial" panose="020B0604020202020204" pitchFamily="34" charset="0"/>
              </a:rPr>
              <a:t>tree is built using a random subset of features and data samples, making the model less prone to overfitting and more robust. Random Forest is widely used for both classification and regression tasks</a:t>
            </a:r>
            <a:r>
              <a:rPr lang="en-IN" sz="1200" b="0" dirty="0" smtClean="0">
                <a:latin typeface="Arial" panose="020B0604020202020204" pitchFamily="34" charset="0"/>
                <a:cs typeface="Arial" panose="020B0604020202020204" pitchFamily="34" charset="0"/>
              </a:rPr>
              <a:t>.</a:t>
            </a:r>
            <a:r>
              <a:rPr lang="en-IN" sz="1200" b="0" dirty="0">
                <a:latin typeface="Arial" panose="020B0604020202020204" pitchFamily="34" charset="0"/>
                <a:cs typeface="Arial" panose="020B0604020202020204" pitchFamily="34" charset="0"/>
              </a:rPr>
              <a:t/>
            </a:r>
            <a:br>
              <a:rPr lang="en-IN" sz="1200" b="0" dirty="0">
                <a:latin typeface="Arial" panose="020B0604020202020204" pitchFamily="34" charset="0"/>
                <a:cs typeface="Arial" panose="020B0604020202020204" pitchFamily="34" charset="0"/>
              </a:rPr>
            </a:br>
            <a:r>
              <a:rPr lang="en-IN" sz="1200" dirty="0" smtClean="0">
                <a:latin typeface="Arial" panose="020B0604020202020204" pitchFamily="34" charset="0"/>
                <a:cs typeface="Arial" panose="020B0604020202020204" pitchFamily="34" charset="0"/>
                <a:sym typeface="Symbol" panose="05050102010706020507" pitchFamily="18" charset="2"/>
              </a:rPr>
              <a:t></a:t>
            </a:r>
            <a:r>
              <a:rPr lang="en-IN" sz="1200" dirty="0" smtClean="0">
                <a:latin typeface="Arial" panose="020B0604020202020204" pitchFamily="34" charset="0"/>
                <a:cs typeface="Arial" panose="020B0604020202020204" pitchFamily="34" charset="0"/>
              </a:rPr>
              <a:t> </a:t>
            </a:r>
            <a:r>
              <a:rPr lang="en-IN" sz="1200" dirty="0">
                <a:latin typeface="Arial" panose="020B0604020202020204" pitchFamily="34" charset="0"/>
                <a:cs typeface="Arial" panose="020B0604020202020204" pitchFamily="34" charset="0"/>
              </a:rPr>
              <a:t>Bootstrap Sampling: </a:t>
            </a:r>
            <a:br>
              <a:rPr lang="en-IN" sz="1200" dirty="0">
                <a:latin typeface="Arial" panose="020B0604020202020204" pitchFamily="34" charset="0"/>
                <a:cs typeface="Arial" panose="020B0604020202020204" pitchFamily="34" charset="0"/>
              </a:rPr>
            </a:br>
            <a:r>
              <a:rPr lang="en-IN" sz="1200" dirty="0" smtClean="0">
                <a:latin typeface="Arial" panose="020B0604020202020204" pitchFamily="34" charset="0"/>
                <a:cs typeface="Arial" panose="020B0604020202020204" pitchFamily="34" charset="0"/>
              </a:rPr>
              <a:t>      </a:t>
            </a:r>
            <a:r>
              <a:rPr lang="en-IN" sz="1200" b="0" dirty="0" smtClean="0">
                <a:latin typeface="Arial" panose="020B0604020202020204" pitchFamily="34" charset="0"/>
                <a:cs typeface="Arial" panose="020B0604020202020204" pitchFamily="34" charset="0"/>
              </a:rPr>
              <a:t>o </a:t>
            </a:r>
            <a:r>
              <a:rPr lang="en-IN" sz="1200" b="0" dirty="0">
                <a:latin typeface="Arial" panose="020B0604020202020204" pitchFamily="34" charset="0"/>
                <a:cs typeface="Arial" panose="020B0604020202020204" pitchFamily="34" charset="0"/>
              </a:rPr>
              <a:t>Randomly select samples from the training data (with replacement) to create multiple datasets (bootstrap samples).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sym typeface="Symbol" panose="05050102010706020507" pitchFamily="18" charset="2"/>
              </a:rPr>
              <a:t></a:t>
            </a:r>
            <a:r>
              <a:rPr lang="en-IN" sz="1200" b="0" dirty="0">
                <a:latin typeface="Arial" panose="020B0604020202020204" pitchFamily="34" charset="0"/>
                <a:cs typeface="Arial" panose="020B0604020202020204" pitchFamily="34" charset="0"/>
              </a:rPr>
              <a:t> </a:t>
            </a:r>
            <a:r>
              <a:rPr lang="en-IN" sz="1200" dirty="0">
                <a:latin typeface="Arial" panose="020B0604020202020204" pitchFamily="34" charset="0"/>
                <a:cs typeface="Arial" panose="020B0604020202020204" pitchFamily="34" charset="0"/>
              </a:rPr>
              <a:t>Tree Construction: </a:t>
            </a:r>
            <a:r>
              <a:rPr lang="en-IN" sz="1200" dirty="0" smtClean="0">
                <a:latin typeface="Arial" panose="020B0604020202020204" pitchFamily="34" charset="0"/>
                <a:cs typeface="Arial" panose="020B0604020202020204" pitchFamily="34" charset="0"/>
              </a:rPr>
              <a:t/>
            </a:r>
            <a:br>
              <a:rPr lang="en-IN" sz="1200" dirty="0" smtClean="0">
                <a:latin typeface="Arial" panose="020B0604020202020204" pitchFamily="34" charset="0"/>
                <a:cs typeface="Arial" panose="020B0604020202020204" pitchFamily="34" charset="0"/>
              </a:rPr>
            </a:br>
            <a:r>
              <a:rPr lang="en-IN" sz="1200" dirty="0" smtClean="0">
                <a:latin typeface="Arial" panose="020B0604020202020204" pitchFamily="34" charset="0"/>
                <a:cs typeface="Arial" panose="020B0604020202020204" pitchFamily="34" charset="0"/>
              </a:rPr>
              <a:t>      </a:t>
            </a:r>
            <a:r>
              <a:rPr lang="en-IN" sz="1200" b="0" dirty="0">
                <a:latin typeface="Arial" panose="020B0604020202020204" pitchFamily="34" charset="0"/>
                <a:cs typeface="Arial" panose="020B0604020202020204" pitchFamily="34" charset="0"/>
              </a:rPr>
              <a:t>o For each bootstrap sample, construct a decision tree by recursively splitting the data based on the best </a:t>
            </a:r>
            <a:r>
              <a:rPr lang="en-IN" sz="1200" b="0" dirty="0" smtClean="0">
                <a:latin typeface="Arial" panose="020B0604020202020204" pitchFamily="34" charset="0"/>
                <a:cs typeface="Arial" panose="020B0604020202020204" pitchFamily="34" charset="0"/>
              </a:rPr>
              <a:t>feature that        maximizes </a:t>
            </a:r>
            <a:r>
              <a:rPr lang="en-IN" sz="1200" b="0" dirty="0">
                <a:latin typeface="Arial" panose="020B0604020202020204" pitchFamily="34" charset="0"/>
                <a:cs typeface="Arial" panose="020B0604020202020204" pitchFamily="34" charset="0"/>
              </a:rPr>
              <a:t>the separation of classes (or minimizes the error in regression</a:t>
            </a:r>
            <a:r>
              <a:rPr lang="en-IN" sz="1200" b="0" dirty="0" smtClean="0">
                <a:latin typeface="Arial" panose="020B0604020202020204" pitchFamily="34" charset="0"/>
                <a:cs typeface="Arial" panose="020B0604020202020204" pitchFamily="34" charset="0"/>
              </a:rPr>
              <a:t>).</a:t>
            </a:r>
            <a:r>
              <a:rPr lang="en-IN" sz="1200" dirty="0">
                <a:latin typeface="Arial" panose="020B0604020202020204" pitchFamily="34" charset="0"/>
                <a:cs typeface="Arial" panose="020B0604020202020204" pitchFamily="34" charset="0"/>
              </a:rPr>
              <a:t/>
            </a:r>
            <a:br>
              <a:rPr lang="en-IN" sz="1200" dirty="0">
                <a:latin typeface="Arial" panose="020B0604020202020204" pitchFamily="34" charset="0"/>
                <a:cs typeface="Arial" panose="020B0604020202020204" pitchFamily="34" charset="0"/>
              </a:rPr>
            </a:br>
            <a:r>
              <a:rPr lang="en-IN" sz="1200" dirty="0" smtClean="0">
                <a:latin typeface="Arial" panose="020B0604020202020204" pitchFamily="34" charset="0"/>
                <a:cs typeface="Arial" panose="020B0604020202020204" pitchFamily="34" charset="0"/>
              </a:rPr>
              <a:t>      </a:t>
            </a:r>
            <a:r>
              <a:rPr lang="en-IN" sz="1200" b="0" dirty="0" smtClean="0">
                <a:latin typeface="Arial" panose="020B0604020202020204" pitchFamily="34" charset="0"/>
                <a:cs typeface="Arial" panose="020B0604020202020204" pitchFamily="34" charset="0"/>
              </a:rPr>
              <a:t>o </a:t>
            </a:r>
            <a:r>
              <a:rPr lang="en-IN" sz="1200" b="0" dirty="0">
                <a:latin typeface="Arial" panose="020B0604020202020204" pitchFamily="34" charset="0"/>
                <a:cs typeface="Arial" panose="020B0604020202020204" pitchFamily="34" charset="0"/>
              </a:rPr>
              <a:t>During the construction, at each split, randomly select a subset of features to choose the best split from.</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a:t>
            </a:r>
            <a:r>
              <a:rPr lang="en-IN" sz="1200" b="0" dirty="0">
                <a:latin typeface="Arial" panose="020B0604020202020204" pitchFamily="34" charset="0"/>
                <a:cs typeface="Arial" panose="020B0604020202020204" pitchFamily="34" charset="0"/>
                <a:sym typeface="Symbol" panose="05050102010706020507" pitchFamily="18" charset="2"/>
              </a:rPr>
              <a:t></a:t>
            </a:r>
            <a:r>
              <a:rPr lang="en-IN" sz="1200" b="0" dirty="0">
                <a:latin typeface="Arial" panose="020B0604020202020204" pitchFamily="34" charset="0"/>
                <a:cs typeface="Arial" panose="020B0604020202020204" pitchFamily="34" charset="0"/>
              </a:rPr>
              <a:t> </a:t>
            </a:r>
            <a:r>
              <a:rPr lang="en-IN" sz="1200" dirty="0">
                <a:latin typeface="Arial" panose="020B0604020202020204" pitchFamily="34" charset="0"/>
                <a:cs typeface="Arial" panose="020B0604020202020204" pitchFamily="34" charset="0"/>
              </a:rPr>
              <a:t>Aggregation: </a:t>
            </a:r>
            <a:r>
              <a:rPr lang="en-IN" sz="1200" b="0" dirty="0" smtClean="0">
                <a:latin typeface="Arial" panose="020B0604020202020204" pitchFamily="34" charset="0"/>
                <a:cs typeface="Arial" panose="020B0604020202020204" pitchFamily="34" charset="0"/>
              </a:rPr>
              <a:t/>
            </a:r>
            <a:br>
              <a:rPr lang="en-IN" sz="1200" b="0" dirty="0" smtClean="0">
                <a:latin typeface="Arial" panose="020B0604020202020204" pitchFamily="34" charset="0"/>
                <a:cs typeface="Arial" panose="020B0604020202020204" pitchFamily="34" charset="0"/>
              </a:rPr>
            </a:br>
            <a:r>
              <a:rPr lang="en-IN" sz="1200" b="0" dirty="0" smtClean="0">
                <a:latin typeface="Arial" panose="020B0604020202020204" pitchFamily="34" charset="0"/>
                <a:cs typeface="Arial" panose="020B0604020202020204" pitchFamily="34" charset="0"/>
              </a:rPr>
              <a:t>   After </a:t>
            </a:r>
            <a:r>
              <a:rPr lang="en-IN" sz="1200" b="0" dirty="0">
                <a:latin typeface="Arial" panose="020B0604020202020204" pitchFamily="34" charset="0"/>
                <a:cs typeface="Arial" panose="020B0604020202020204" pitchFamily="34" charset="0"/>
              </a:rPr>
              <a:t>all trees are built, aggregate their predictions: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sym typeface="Symbol" panose="05050102010706020507" pitchFamily="18" charset="2"/>
              </a:rPr>
              <a:t> </a:t>
            </a:r>
            <a:r>
              <a:rPr lang="en-IN" sz="1200" b="0" dirty="0" smtClean="0">
                <a:latin typeface="Arial" panose="020B0604020202020204" pitchFamily="34" charset="0"/>
                <a:cs typeface="Arial" panose="020B0604020202020204" pitchFamily="34" charset="0"/>
                <a:sym typeface="Symbol" panose="05050102010706020507" pitchFamily="18" charset="2"/>
              </a:rPr>
              <a:t>   </a:t>
            </a:r>
            <a:r>
              <a:rPr lang="en-IN" sz="1200" b="0" dirty="0">
                <a:latin typeface="Arial" panose="020B0604020202020204" pitchFamily="34" charset="0"/>
                <a:cs typeface="Arial" panose="020B0604020202020204" pitchFamily="34" charset="0"/>
              </a:rPr>
              <a:t> o For classification, use majority voting (i.e., the class that gets the most votes is the final prediction).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a:t>
            </a:r>
            <a:r>
              <a:rPr lang="en-IN" sz="1200" b="0" dirty="0" smtClean="0">
                <a:latin typeface="Arial" panose="020B0604020202020204" pitchFamily="34" charset="0"/>
                <a:cs typeface="Arial" panose="020B0604020202020204" pitchFamily="34" charset="0"/>
              </a:rPr>
              <a:t>o </a:t>
            </a:r>
            <a:r>
              <a:rPr lang="en-IN" sz="1200" b="0" dirty="0">
                <a:latin typeface="Arial" panose="020B0604020202020204" pitchFamily="34" charset="0"/>
                <a:cs typeface="Arial" panose="020B0604020202020204" pitchFamily="34" charset="0"/>
              </a:rPr>
              <a:t>For regression, average the predictions from all trees.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sym typeface="Symbol" panose="05050102010706020507" pitchFamily="18" charset="2"/>
              </a:rPr>
              <a:t></a:t>
            </a:r>
            <a:r>
              <a:rPr lang="en-IN" sz="1200" b="0" dirty="0">
                <a:latin typeface="Arial" panose="020B0604020202020204" pitchFamily="34" charset="0"/>
                <a:cs typeface="Arial" panose="020B0604020202020204" pitchFamily="34" charset="0"/>
              </a:rPr>
              <a:t> Prediction: </a:t>
            </a:r>
            <a:br>
              <a:rPr lang="en-IN" sz="1200" b="0" dirty="0">
                <a:latin typeface="Arial" panose="020B0604020202020204" pitchFamily="34" charset="0"/>
                <a:cs typeface="Arial" panose="020B0604020202020204" pitchFamily="34" charset="0"/>
              </a:rPr>
            </a:br>
            <a:r>
              <a:rPr lang="en-IN" sz="1200" b="0" dirty="0" smtClean="0">
                <a:latin typeface="Arial" panose="020B0604020202020204" pitchFamily="34" charset="0"/>
                <a:cs typeface="Arial" panose="020B0604020202020204" pitchFamily="34" charset="0"/>
              </a:rPr>
              <a:t>     o </a:t>
            </a:r>
            <a:r>
              <a:rPr lang="en-IN" sz="1200" b="0" dirty="0">
                <a:latin typeface="Arial" panose="020B0604020202020204" pitchFamily="34" charset="0"/>
                <a:cs typeface="Arial" panose="020B0604020202020204" pitchFamily="34" charset="0"/>
              </a:rPr>
              <a:t>Use the aggregated output from all trees to make the final prediction for new data. </a:t>
            </a:r>
            <a:br>
              <a:rPr lang="en-IN" sz="12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a:t>
            </a:r>
            <a:r>
              <a:rPr lang="en-IN" sz="1200" b="0" dirty="0"/>
              <a:t/>
            </a:r>
            <a:br>
              <a:rPr lang="en-IN" sz="1200" b="0" dirty="0"/>
            </a:br>
            <a:endParaRPr lang="en-I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79787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445024"/>
            <a:ext cx="7704000" cy="4214061"/>
          </a:xfrm>
        </p:spPr>
        <p:txBody>
          <a:bodyPr/>
          <a:lstStyle/>
          <a:p>
            <a:pPr>
              <a:lnSpc>
                <a:spcPct val="150000"/>
              </a:lnSpc>
            </a:pPr>
            <a:r>
              <a:rPr lang="en-IN" sz="1600" dirty="0">
                <a:latin typeface="Arial" panose="020B0604020202020204" pitchFamily="34" charset="0"/>
                <a:cs typeface="Arial" panose="020B0604020202020204" pitchFamily="34" charset="0"/>
              </a:rPr>
              <a:t>Pseudocode:</a:t>
            </a:r>
            <a:r>
              <a:rPr lang="en-IN" sz="1200" b="0" dirty="0"/>
              <a:t/>
            </a:r>
            <a:br>
              <a:rPr lang="en-IN" sz="1200" b="0" dirty="0"/>
            </a:br>
            <a:r>
              <a:rPr lang="en-IN" sz="1200" b="0" dirty="0"/>
              <a:t> For each tree in the Random Forest: </a:t>
            </a:r>
            <a:br>
              <a:rPr lang="en-IN" sz="1200" b="0" dirty="0"/>
            </a:br>
            <a:r>
              <a:rPr lang="en-IN" sz="1200" b="0" dirty="0"/>
              <a:t>Bootstrap sample the data </a:t>
            </a:r>
            <a:br>
              <a:rPr lang="en-IN" sz="1200" b="0" dirty="0"/>
            </a:br>
            <a:r>
              <a:rPr lang="en-IN" sz="1200" b="0" dirty="0"/>
              <a:t>Randomly select a subset of features for each split</a:t>
            </a:r>
            <a:br>
              <a:rPr lang="en-IN" sz="1200" b="0" dirty="0"/>
            </a:br>
            <a:r>
              <a:rPr lang="en-IN" sz="1200" b="0" dirty="0"/>
              <a:t>Build the decision tree using the selected features and bootstrap sample </a:t>
            </a:r>
            <a:br>
              <a:rPr lang="en-IN" sz="1200" b="0" dirty="0"/>
            </a:br>
            <a:r>
              <a:rPr lang="en-IN" sz="1200" b="0" dirty="0"/>
              <a:t>Repeat until the maximum depth or minimum sample size is reached </a:t>
            </a:r>
            <a:br>
              <a:rPr lang="en-IN" sz="1200" b="0" dirty="0"/>
            </a:br>
            <a:r>
              <a:rPr lang="en-IN" sz="1200" b="0" dirty="0"/>
              <a:t>End For</a:t>
            </a:r>
            <a:br>
              <a:rPr lang="en-IN" sz="1200" b="0" dirty="0"/>
            </a:br>
            <a:r>
              <a:rPr lang="en-IN" sz="1200" b="0" dirty="0" err="1"/>
              <a:t>For</a:t>
            </a:r>
            <a:r>
              <a:rPr lang="en-IN" sz="1200" b="0" dirty="0"/>
              <a:t> each new input sample </a:t>
            </a:r>
            <a:br>
              <a:rPr lang="en-IN" sz="1200" b="0" dirty="0"/>
            </a:br>
            <a:r>
              <a:rPr lang="en-IN" sz="1200" b="0" dirty="0"/>
              <a:t>Pass the sample through each decision tree in the forest </a:t>
            </a:r>
            <a:br>
              <a:rPr lang="en-IN" sz="1200" b="0" dirty="0"/>
            </a:br>
            <a:r>
              <a:rPr lang="en-IN" sz="1200" b="0" dirty="0"/>
              <a:t>Record the output (class or regression value) from each tree </a:t>
            </a:r>
            <a:br>
              <a:rPr lang="en-IN" sz="1200" b="0" dirty="0"/>
            </a:br>
            <a:r>
              <a:rPr lang="en-IN" sz="1200" b="0" dirty="0"/>
              <a:t>Aggregate the outputs: </a:t>
            </a:r>
            <a:br>
              <a:rPr lang="en-IN" sz="1200" b="0" dirty="0"/>
            </a:br>
            <a:r>
              <a:rPr lang="en-IN" sz="1200" b="0" dirty="0"/>
              <a:t>- For classification: Use majority voting to determine the final class label - For regression: Compute the average of the outputs to get the final prediction Return the aggregated result as the final prediction</a:t>
            </a:r>
            <a:endParaRPr lang="en-IN" sz="12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54806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2"/>
          <p:cNvSpPr txBox="1">
            <a:spLocks noGrp="1"/>
          </p:cNvSpPr>
          <p:nvPr>
            <p:ph type="title"/>
          </p:nvPr>
        </p:nvSpPr>
        <p:spPr>
          <a:xfrm>
            <a:off x="715088" y="710573"/>
            <a:ext cx="2960441"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smtClean="0"/>
              <a:t>Introduction</a:t>
            </a:r>
            <a:endParaRPr dirty="0"/>
          </a:p>
        </p:txBody>
      </p:sp>
      <p:sp>
        <p:nvSpPr>
          <p:cNvPr id="518" name="Google Shape;518;p32"/>
          <p:cNvSpPr txBox="1">
            <a:spLocks noGrp="1"/>
          </p:cNvSpPr>
          <p:nvPr>
            <p:ph type="body" idx="1"/>
          </p:nvPr>
        </p:nvSpPr>
        <p:spPr>
          <a:xfrm>
            <a:off x="649346" y="1283272"/>
            <a:ext cx="4155300" cy="3647315"/>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dk1"/>
              </a:buClr>
              <a:buSzPts val="1400"/>
              <a:buChar char="●"/>
            </a:pPr>
            <a:r>
              <a:rPr lang="en" dirty="0" smtClean="0">
                <a:solidFill>
                  <a:schemeClr val="dk1"/>
                </a:solidFill>
                <a:latin typeface="Arial" panose="020B0604020202020204" pitchFamily="34" charset="0"/>
                <a:cs typeface="Arial" panose="020B0604020202020204" pitchFamily="34" charset="0"/>
              </a:rPr>
              <a:t>Hepatitis C is a liver disease caused by the hepatitis C Virus</a:t>
            </a:r>
          </a:p>
          <a:p>
            <a:pPr marL="457200" lvl="0" indent="-317500" algn="l" rtl="0">
              <a:lnSpc>
                <a:spcPct val="150000"/>
              </a:lnSpc>
              <a:spcBef>
                <a:spcPts val="0"/>
              </a:spcBef>
              <a:spcAft>
                <a:spcPts val="0"/>
              </a:spcAft>
              <a:buClr>
                <a:schemeClr val="dk1"/>
              </a:buClr>
              <a:buSzPts val="1400"/>
              <a:buChar char="●"/>
            </a:pPr>
            <a:r>
              <a:rPr lang="en" dirty="0" smtClean="0">
                <a:solidFill>
                  <a:schemeClr val="dk1"/>
                </a:solidFill>
                <a:latin typeface="Arial" panose="020B0604020202020204" pitchFamily="34" charset="0"/>
                <a:cs typeface="Arial" panose="020B0604020202020204" pitchFamily="34" charset="0"/>
              </a:rPr>
              <a:t>It can lead to severe liver damage, including fibrosis, cirrhosis and liver cancer.</a:t>
            </a:r>
          </a:p>
          <a:p>
            <a:pPr marL="457200" lvl="0" indent="-317500" algn="l" rtl="0">
              <a:lnSpc>
                <a:spcPct val="150000"/>
              </a:lnSpc>
              <a:spcBef>
                <a:spcPts val="0"/>
              </a:spcBef>
              <a:spcAft>
                <a:spcPts val="0"/>
              </a:spcAft>
              <a:buClr>
                <a:schemeClr val="dk1"/>
              </a:buClr>
              <a:buSzPts val="1400"/>
              <a:buChar char="●"/>
            </a:pPr>
            <a:r>
              <a:rPr lang="en" dirty="0" smtClean="0">
                <a:solidFill>
                  <a:schemeClr val="dk1"/>
                </a:solidFill>
                <a:latin typeface="Arial" panose="020B0604020202020204" pitchFamily="34" charset="0"/>
                <a:cs typeface="Arial" panose="020B0604020202020204" pitchFamily="34" charset="0"/>
              </a:rPr>
              <a:t>Early detection of hepatitis c is crucial for effective treatment and prevention of serious complications.</a:t>
            </a:r>
          </a:p>
          <a:p>
            <a:pPr marL="457200" lvl="0" indent="-317500" algn="l" rtl="0">
              <a:lnSpc>
                <a:spcPct val="150000"/>
              </a:lnSpc>
              <a:spcBef>
                <a:spcPts val="0"/>
              </a:spcBef>
              <a:spcAft>
                <a:spcPts val="0"/>
              </a:spcAft>
              <a:buClr>
                <a:schemeClr val="dk1"/>
              </a:buClr>
              <a:buSzPts val="1400"/>
              <a:buChar char="●"/>
            </a:pPr>
            <a:r>
              <a:rPr lang="en" dirty="0" smtClean="0">
                <a:solidFill>
                  <a:schemeClr val="dk1"/>
                </a:solidFill>
                <a:latin typeface="Arial" panose="020B0604020202020204" pitchFamily="34" charset="0"/>
                <a:cs typeface="Arial" panose="020B0604020202020204" pitchFamily="34" charset="0"/>
              </a:rPr>
              <a:t>Aims to develop a machine learning model to predict hepatitis c to facilitate early detection and to improve patient outcomes.</a:t>
            </a:r>
          </a:p>
          <a:p>
            <a:pPr marL="457200" lvl="0" indent="-317500" algn="l" rtl="0">
              <a:lnSpc>
                <a:spcPct val="150000"/>
              </a:lnSpc>
              <a:spcBef>
                <a:spcPts val="0"/>
              </a:spcBef>
              <a:spcAft>
                <a:spcPts val="0"/>
              </a:spcAft>
              <a:buClr>
                <a:schemeClr val="dk1"/>
              </a:buClr>
              <a:buSzPts val="1400"/>
              <a:buChar char="●"/>
            </a:pPr>
            <a:r>
              <a:rPr lang="en" dirty="0" smtClean="0">
                <a:solidFill>
                  <a:schemeClr val="dk1"/>
                </a:solidFill>
                <a:latin typeface="Arial" panose="020B0604020202020204" pitchFamily="34" charset="0"/>
                <a:cs typeface="Arial" panose="020B0604020202020204" pitchFamily="34" charset="0"/>
              </a:rPr>
              <a:t>Develop and train machine learning models using relevant medical data </a:t>
            </a:r>
            <a:endParaRPr dirty="0">
              <a:solidFill>
                <a:schemeClr val="dk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0691" y="1456589"/>
            <a:ext cx="3185887" cy="2991185"/>
          </a:xfrm>
          <a:prstGeom prst="rect">
            <a:avLst/>
          </a:prstGeom>
        </p:spPr>
      </p:pic>
      <p:sp useBgFill="1">
        <p:nvSpPr>
          <p:cNvPr id="2" name="TextBox 1"/>
          <p:cNvSpPr txBox="1"/>
          <p:nvPr/>
        </p:nvSpPr>
        <p:spPr>
          <a:xfrm>
            <a:off x="159658" y="4695371"/>
            <a:ext cx="341086" cy="307777"/>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445025"/>
            <a:ext cx="7704000" cy="4489832"/>
          </a:xfrm>
        </p:spPr>
        <p:txBody>
          <a:bodyPr/>
          <a:lstStyle/>
          <a:p>
            <a:pPr>
              <a:lnSpc>
                <a:spcPct val="150000"/>
              </a:lnSpc>
            </a:pPr>
            <a:r>
              <a:rPr lang="en-IN" sz="2000" b="0" dirty="0" smtClean="0">
                <a:latin typeface="Arial" panose="020B0604020202020204" pitchFamily="34" charset="0"/>
                <a:cs typeface="Arial" panose="020B0604020202020204" pitchFamily="34" charset="0"/>
              </a:rPr>
              <a:t>		</a:t>
            </a:r>
            <a:r>
              <a:rPr lang="en-IN" sz="2000" dirty="0" smtClean="0">
                <a:latin typeface="Arial" panose="020B0604020202020204" pitchFamily="34" charset="0"/>
                <a:cs typeface="Arial" panose="020B0604020202020204" pitchFamily="34" charset="0"/>
              </a:rPr>
              <a:t>PACKAGES </a:t>
            </a:r>
            <a:r>
              <a:rPr lang="en-IN" sz="2000" dirty="0">
                <a:latin typeface="Arial" panose="020B0604020202020204" pitchFamily="34" charset="0"/>
                <a:cs typeface="Arial" panose="020B0604020202020204" pitchFamily="34" charset="0"/>
              </a:rPr>
              <a:t>AND FUNCTIONS</a:t>
            </a:r>
            <a:r>
              <a:rPr lang="en-IN" sz="2000" b="0" dirty="0">
                <a:latin typeface="Arial" panose="020B0604020202020204" pitchFamily="34" charset="0"/>
                <a:cs typeface="Arial" panose="020B0604020202020204" pitchFamily="34" charset="0"/>
              </a:rPr>
              <a:t/>
            </a:r>
            <a:br>
              <a:rPr lang="en-IN" sz="2000" b="0" dirty="0">
                <a:latin typeface="Arial" panose="020B0604020202020204" pitchFamily="34" charset="0"/>
                <a:cs typeface="Arial" panose="020B0604020202020204" pitchFamily="34" charset="0"/>
              </a:rPr>
            </a:br>
            <a:r>
              <a:rPr lang="en-IN" sz="1600" dirty="0" smtClean="0">
                <a:latin typeface="Arial" panose="020B0604020202020204" pitchFamily="34" charset="0"/>
                <a:cs typeface="Arial" panose="020B0604020202020204" pitchFamily="34" charset="0"/>
              </a:rPr>
              <a:t>1.Pandas</a:t>
            </a:r>
            <a:r>
              <a:rPr lang="en-IN" sz="1600" dirty="0">
                <a:latin typeface="Arial" panose="020B0604020202020204" pitchFamily="34" charset="0"/>
                <a:cs typeface="Arial" panose="020B0604020202020204" pitchFamily="34" charset="0"/>
              </a:rPr>
              <a:t/>
            </a:r>
            <a:br>
              <a:rPr lang="en-IN" sz="1600" dirty="0">
                <a:latin typeface="Arial" panose="020B0604020202020204" pitchFamily="34" charset="0"/>
                <a:cs typeface="Arial" panose="020B0604020202020204" pitchFamily="34" charset="0"/>
              </a:rPr>
            </a:br>
            <a:r>
              <a:rPr lang="en-IN" sz="1600" dirty="0" smtClean="0">
                <a:latin typeface="Arial" panose="020B0604020202020204" pitchFamily="34" charset="0"/>
                <a:cs typeface="Arial" panose="020B0604020202020204" pitchFamily="34" charset="0"/>
              </a:rPr>
              <a:t>2.Seaborn</a:t>
            </a:r>
            <a:br>
              <a:rPr lang="en-IN" sz="1600" dirty="0" smtClean="0">
                <a:latin typeface="Arial" panose="020B0604020202020204" pitchFamily="34" charset="0"/>
                <a:cs typeface="Arial" panose="020B0604020202020204" pitchFamily="34" charset="0"/>
              </a:rPr>
            </a:br>
            <a:r>
              <a:rPr lang="en-IN" sz="1600" dirty="0">
                <a:latin typeface="Arial" panose="020B0604020202020204" pitchFamily="34" charset="0"/>
                <a:cs typeface="Arial" panose="020B0604020202020204" pitchFamily="34" charset="0"/>
              </a:rPr>
              <a:t>3. </a:t>
            </a:r>
            <a:r>
              <a:rPr lang="en-IN" sz="1600" dirty="0" err="1">
                <a:latin typeface="Arial" panose="020B0604020202020204" pitchFamily="34" charset="0"/>
                <a:cs typeface="Arial" panose="020B0604020202020204" pitchFamily="34" charset="0"/>
              </a:rPr>
              <a:t>Matplotlib</a:t>
            </a:r>
            <a:r>
              <a:rPr lang="en-IN" sz="1600" dirty="0" smtClean="0">
                <a:latin typeface="Arial" panose="020B0604020202020204" pitchFamily="34" charset="0"/>
                <a:cs typeface="Arial" panose="020B0604020202020204" pitchFamily="34" charset="0"/>
              </a:rPr>
              <a:t> </a:t>
            </a:r>
            <a:br>
              <a:rPr lang="en-IN" sz="1600" dirty="0" smtClean="0">
                <a:latin typeface="Arial" panose="020B0604020202020204" pitchFamily="34" charset="0"/>
                <a:cs typeface="Arial" panose="020B0604020202020204" pitchFamily="34" charset="0"/>
              </a:rPr>
            </a:br>
            <a:r>
              <a:rPr lang="en-IN" sz="1600" dirty="0" smtClean="0">
                <a:latin typeface="Arial" panose="020B0604020202020204" pitchFamily="34" charset="0"/>
                <a:cs typeface="Arial" panose="020B0604020202020204" pitchFamily="34" charset="0"/>
              </a:rPr>
              <a:t>4.Numpy</a:t>
            </a:r>
            <a:br>
              <a:rPr lang="en-IN" sz="1600" dirty="0" smtClean="0">
                <a:latin typeface="Arial" panose="020B0604020202020204" pitchFamily="34" charset="0"/>
                <a:cs typeface="Arial" panose="020B0604020202020204" pitchFamily="34" charset="0"/>
              </a:rPr>
            </a:br>
            <a:r>
              <a:rPr lang="en-IN" sz="1600" dirty="0" smtClean="0">
                <a:latin typeface="Arial" panose="020B0604020202020204" pitchFamily="34" charset="0"/>
                <a:cs typeface="Arial" panose="020B0604020202020204" pitchFamily="34" charset="0"/>
              </a:rPr>
              <a:t>5. </a:t>
            </a:r>
            <a:r>
              <a:rPr lang="en-IN" sz="1600" dirty="0" err="1" smtClean="0">
                <a:latin typeface="Arial" panose="020B0604020202020204" pitchFamily="34" charset="0"/>
                <a:cs typeface="Arial" panose="020B0604020202020204" pitchFamily="34" charset="0"/>
              </a:rPr>
              <a:t>sklearn</a:t>
            </a:r>
            <a:r>
              <a:rPr lang="en-IN" sz="1600" dirty="0" smtClean="0">
                <a:latin typeface="Arial" panose="020B0604020202020204" pitchFamily="34" charset="0"/>
                <a:cs typeface="Arial" panose="020B0604020202020204" pitchFamily="34" charset="0"/>
              </a:rPr>
              <a:t/>
            </a:r>
            <a:br>
              <a:rPr lang="en-IN" sz="1600" dirty="0" smtClean="0">
                <a:latin typeface="Arial" panose="020B0604020202020204" pitchFamily="34" charset="0"/>
                <a:cs typeface="Arial" panose="020B0604020202020204" pitchFamily="34" charset="0"/>
              </a:rPr>
            </a:br>
            <a:r>
              <a:rPr lang="en-IN" sz="1600" dirty="0">
                <a:latin typeface="Arial" panose="020B0604020202020204" pitchFamily="34" charset="0"/>
                <a:cs typeface="Arial" panose="020B0604020202020204" pitchFamily="34" charset="0"/>
              </a:rPr>
              <a:t>	</a:t>
            </a:r>
            <a:r>
              <a:rPr lang="en-IN" sz="1600" b="0" dirty="0" err="1" smtClean="0">
                <a:latin typeface="Arial" panose="020B0604020202020204" pitchFamily="34" charset="0"/>
                <a:cs typeface="Arial" panose="020B0604020202020204" pitchFamily="34" charset="0"/>
              </a:rPr>
              <a:t>RandomForestClassifier</a:t>
            </a:r>
            <a:r>
              <a:rPr lang="en-IN" sz="1600" b="0" dirty="0" smtClean="0">
                <a:latin typeface="Arial" panose="020B0604020202020204" pitchFamily="34" charset="0"/>
                <a:cs typeface="Arial" panose="020B0604020202020204" pitchFamily="34" charset="0"/>
              </a:rPr>
              <a:t>()</a:t>
            </a:r>
            <a:r>
              <a:rPr lang="en-IN" sz="1600" b="0" dirty="0">
                <a:latin typeface="Arial" panose="020B0604020202020204" pitchFamily="34" charset="0"/>
                <a:cs typeface="Arial" panose="020B0604020202020204" pitchFamily="34" charset="0"/>
              </a:rPr>
              <a:t/>
            </a:r>
            <a:br>
              <a:rPr lang="en-IN" sz="1600" b="0" dirty="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sym typeface="Symbol" panose="05050102010706020507" pitchFamily="18" charset="2"/>
              </a:rPr>
              <a:t></a:t>
            </a:r>
            <a:r>
              <a:rPr lang="en-IN" sz="1600" b="0" dirty="0">
                <a:latin typeface="Arial" panose="020B0604020202020204" pitchFamily="34" charset="0"/>
                <a:cs typeface="Arial" panose="020B0604020202020204" pitchFamily="34" charset="0"/>
              </a:rPr>
              <a:t> </a:t>
            </a:r>
            <a:r>
              <a:rPr lang="en-IN" sz="1600" b="0" dirty="0" err="1">
                <a:latin typeface="Arial" panose="020B0604020202020204" pitchFamily="34" charset="0"/>
                <a:cs typeface="Arial" panose="020B0604020202020204" pitchFamily="34" charset="0"/>
              </a:rPr>
              <a:t>read_csv</a:t>
            </a:r>
            <a:r>
              <a:rPr lang="en-IN" sz="1600" b="0" dirty="0">
                <a:latin typeface="Arial" panose="020B0604020202020204" pitchFamily="34" charset="0"/>
                <a:cs typeface="Arial" panose="020B0604020202020204" pitchFamily="34" charset="0"/>
              </a:rPr>
              <a:t>()`: Reads a CSV file into a </a:t>
            </a:r>
            <a:r>
              <a:rPr lang="en-IN" sz="1600" b="0" dirty="0" err="1">
                <a:latin typeface="Arial" panose="020B0604020202020204" pitchFamily="34" charset="0"/>
                <a:cs typeface="Arial" panose="020B0604020202020204" pitchFamily="34" charset="0"/>
              </a:rPr>
              <a:t>DataFrame</a:t>
            </a:r>
            <a:r>
              <a:rPr lang="en-IN" sz="1600" b="0" dirty="0">
                <a:latin typeface="Arial" panose="020B0604020202020204" pitchFamily="34" charset="0"/>
                <a:cs typeface="Arial" panose="020B0604020202020204" pitchFamily="34" charset="0"/>
              </a:rPr>
              <a:t>. </a:t>
            </a:r>
            <a:br>
              <a:rPr lang="en-IN" sz="1600" b="0" dirty="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sym typeface="Symbol" panose="05050102010706020507" pitchFamily="18" charset="2"/>
              </a:rPr>
              <a:t></a:t>
            </a:r>
            <a:r>
              <a:rPr lang="en-IN" sz="1600" b="0" dirty="0">
                <a:latin typeface="Arial" panose="020B0604020202020204" pitchFamily="34" charset="0"/>
                <a:cs typeface="Arial" panose="020B0604020202020204" pitchFamily="34" charset="0"/>
              </a:rPr>
              <a:t> </a:t>
            </a:r>
            <a:r>
              <a:rPr lang="en-IN" sz="1600" b="0" dirty="0" err="1">
                <a:latin typeface="Arial" panose="020B0604020202020204" pitchFamily="34" charset="0"/>
                <a:cs typeface="Arial" panose="020B0604020202020204" pitchFamily="34" charset="0"/>
              </a:rPr>
              <a:t>DataFrame.shape</a:t>
            </a:r>
            <a:r>
              <a:rPr lang="en-IN" sz="1600" b="0" dirty="0">
                <a:latin typeface="Arial" panose="020B0604020202020204" pitchFamily="34" charset="0"/>
                <a:cs typeface="Arial" panose="020B0604020202020204" pitchFamily="34" charset="0"/>
              </a:rPr>
              <a:t>`: Returns the dimensions of the </a:t>
            </a:r>
            <a:r>
              <a:rPr lang="en-IN" sz="1600" b="0" dirty="0" err="1">
                <a:latin typeface="Arial" panose="020B0604020202020204" pitchFamily="34" charset="0"/>
                <a:cs typeface="Arial" panose="020B0604020202020204" pitchFamily="34" charset="0"/>
              </a:rPr>
              <a:t>DataFrame</a:t>
            </a:r>
            <a:r>
              <a:rPr lang="en-IN" sz="1600" b="0" dirty="0">
                <a:latin typeface="Arial" panose="020B0604020202020204" pitchFamily="34" charset="0"/>
                <a:cs typeface="Arial" panose="020B0604020202020204" pitchFamily="34" charset="0"/>
              </a:rPr>
              <a:t>.</a:t>
            </a:r>
            <a:br>
              <a:rPr lang="en-IN" sz="1600" b="0" dirty="0">
                <a:latin typeface="Arial" panose="020B0604020202020204" pitchFamily="34" charset="0"/>
                <a:cs typeface="Arial" panose="020B0604020202020204" pitchFamily="34" charset="0"/>
              </a:rPr>
            </a:br>
            <a:r>
              <a:rPr lang="en-IN" sz="1600" b="0" dirty="0" smtClean="0">
                <a:latin typeface="Arial" panose="020B0604020202020204" pitchFamily="34" charset="0"/>
                <a:cs typeface="Arial" panose="020B0604020202020204" pitchFamily="34" charset="0"/>
                <a:sym typeface="Symbol" panose="05050102010706020507" pitchFamily="18" charset="2"/>
              </a:rPr>
              <a:t></a:t>
            </a:r>
            <a:r>
              <a:rPr lang="en-IN" sz="1600" b="0" dirty="0" smtClean="0">
                <a:latin typeface="Arial" panose="020B0604020202020204" pitchFamily="34" charset="0"/>
                <a:cs typeface="Arial" panose="020B0604020202020204" pitchFamily="34" charset="0"/>
              </a:rPr>
              <a:t> </a:t>
            </a:r>
            <a:r>
              <a:rPr lang="en-IN" sz="1600" b="0" dirty="0">
                <a:latin typeface="Arial" panose="020B0604020202020204" pitchFamily="34" charset="0"/>
                <a:cs typeface="Arial" panose="020B0604020202020204" pitchFamily="34" charset="0"/>
              </a:rPr>
              <a:t>DataFrame.info()`: Provides a concise summary of the </a:t>
            </a:r>
            <a:r>
              <a:rPr lang="en-IN" sz="1600" b="0" dirty="0" err="1">
                <a:latin typeface="Arial" panose="020B0604020202020204" pitchFamily="34" charset="0"/>
                <a:cs typeface="Arial" panose="020B0604020202020204" pitchFamily="34" charset="0"/>
              </a:rPr>
              <a:t>DataFrame</a:t>
            </a:r>
            <a:r>
              <a:rPr lang="en-IN" sz="1600" b="0" dirty="0">
                <a:latin typeface="Arial" panose="020B0604020202020204" pitchFamily="34" charset="0"/>
                <a:cs typeface="Arial" panose="020B0604020202020204" pitchFamily="34" charset="0"/>
              </a:rPr>
              <a:t>.</a:t>
            </a:r>
            <a:br>
              <a:rPr lang="en-IN" sz="1600" b="0" dirty="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sym typeface="Symbol" panose="05050102010706020507" pitchFamily="18" charset="2"/>
              </a:rPr>
              <a:t></a:t>
            </a:r>
            <a:r>
              <a:rPr lang="en-IN" sz="1600" b="0" dirty="0">
                <a:latin typeface="Arial" panose="020B0604020202020204" pitchFamily="34" charset="0"/>
                <a:cs typeface="Arial" panose="020B0604020202020204" pitchFamily="34" charset="0"/>
              </a:rPr>
              <a:t> </a:t>
            </a:r>
            <a:r>
              <a:rPr lang="en-IN" sz="1600" b="0" dirty="0" err="1">
                <a:latin typeface="Arial" panose="020B0604020202020204" pitchFamily="34" charset="0"/>
                <a:cs typeface="Arial" panose="020B0604020202020204" pitchFamily="34" charset="0"/>
              </a:rPr>
              <a:t>DataFrame.replace</a:t>
            </a:r>
            <a:r>
              <a:rPr lang="en-IN" sz="1600" b="0" dirty="0">
                <a:latin typeface="Arial" panose="020B0604020202020204" pitchFamily="34" charset="0"/>
                <a:cs typeface="Arial" panose="020B0604020202020204" pitchFamily="34" charset="0"/>
              </a:rPr>
              <a:t>()`: Replaces values in a </a:t>
            </a:r>
            <a:r>
              <a:rPr lang="en-IN" sz="1600" b="0" dirty="0" err="1">
                <a:latin typeface="Arial" panose="020B0604020202020204" pitchFamily="34" charset="0"/>
                <a:cs typeface="Arial" panose="020B0604020202020204" pitchFamily="34" charset="0"/>
              </a:rPr>
              <a:t>DataFrame</a:t>
            </a:r>
            <a:r>
              <a:rPr lang="en-IN" sz="1600" b="0" dirty="0">
                <a:latin typeface="Arial" panose="020B0604020202020204" pitchFamily="34" charset="0"/>
                <a:cs typeface="Arial" panose="020B0604020202020204" pitchFamily="34" charset="0"/>
              </a:rPr>
              <a:t>. </a:t>
            </a:r>
            <a:br>
              <a:rPr lang="en-IN" sz="1600" b="0" dirty="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sym typeface="Symbol" panose="05050102010706020507" pitchFamily="18" charset="2"/>
              </a:rPr>
              <a:t></a:t>
            </a:r>
            <a:r>
              <a:rPr lang="en-IN" sz="1600" b="0" dirty="0">
                <a:latin typeface="Arial" panose="020B0604020202020204" pitchFamily="34" charset="0"/>
                <a:cs typeface="Arial" panose="020B0604020202020204" pitchFamily="34" charset="0"/>
              </a:rPr>
              <a:t> </a:t>
            </a:r>
            <a:r>
              <a:rPr lang="en-IN" sz="1600" b="0" dirty="0" err="1">
                <a:latin typeface="Arial" panose="020B0604020202020204" pitchFamily="34" charset="0"/>
                <a:cs typeface="Arial" panose="020B0604020202020204" pitchFamily="34" charset="0"/>
              </a:rPr>
              <a:t>value_counts</a:t>
            </a:r>
            <a:r>
              <a:rPr lang="en-IN" sz="1600" b="0" dirty="0">
                <a:latin typeface="Arial" panose="020B0604020202020204" pitchFamily="34" charset="0"/>
                <a:cs typeface="Arial" panose="020B0604020202020204" pitchFamily="34" charset="0"/>
              </a:rPr>
              <a:t>()`: Returns the counts of unique values</a:t>
            </a:r>
            <a:r>
              <a:rPr lang="en-IN" sz="1600" b="0" dirty="0" smtClean="0">
                <a:latin typeface="Arial" panose="020B0604020202020204" pitchFamily="34" charset="0"/>
                <a:cs typeface="Arial" panose="020B0604020202020204" pitchFamily="34" charset="0"/>
              </a:rPr>
              <a:t>.</a:t>
            </a:r>
            <a:r>
              <a:rPr lang="en-IN" sz="1600" b="0" dirty="0">
                <a:latin typeface="Arial" panose="020B0604020202020204" pitchFamily="34" charset="0"/>
                <a:cs typeface="Arial" panose="020B0604020202020204" pitchFamily="34" charset="0"/>
              </a:rPr>
              <a:t/>
            </a:r>
            <a:br>
              <a:rPr lang="en-IN" sz="1600" b="0" dirty="0">
                <a:latin typeface="Arial" panose="020B0604020202020204" pitchFamily="34" charset="0"/>
                <a:cs typeface="Arial" panose="020B0604020202020204" pitchFamily="34" charset="0"/>
              </a:rPr>
            </a:br>
            <a:r>
              <a:rPr lang="en-IN" sz="1200" b="0" dirty="0">
                <a:latin typeface="Arial" panose="020B0604020202020204" pitchFamily="34" charset="0"/>
                <a:cs typeface="Arial" panose="020B0604020202020204" pitchFamily="34" charset="0"/>
              </a:rPr>
              <a:t> </a:t>
            </a:r>
            <a:br>
              <a:rPr lang="en-IN" sz="1200" b="0" dirty="0">
                <a:latin typeface="Arial" panose="020B0604020202020204" pitchFamily="34" charset="0"/>
                <a:cs typeface="Arial" panose="020B0604020202020204" pitchFamily="34" charset="0"/>
              </a:rPr>
            </a:br>
            <a:endParaRPr lang="en-IN" sz="12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2706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3543" y="203200"/>
            <a:ext cx="8322400" cy="4862286"/>
          </a:xfrm>
        </p:spPr>
        <p:txBody>
          <a:bodyPr/>
          <a:lstStyle/>
          <a:p>
            <a:pPr>
              <a:lnSpc>
                <a:spcPct val="150000"/>
              </a:lnSpc>
            </a:pPr>
            <a:r>
              <a:rPr lang="en-IN" sz="1600" b="0" dirty="0" smtClean="0">
                <a:latin typeface="Arial" panose="020B0604020202020204" pitchFamily="34" charset="0"/>
                <a:cs typeface="Arial" panose="020B0604020202020204" pitchFamily="34" charset="0"/>
                <a:sym typeface="Symbol" panose="05050102010706020507" pitchFamily="18" charset="2"/>
              </a:rPr>
              <a:t></a:t>
            </a:r>
            <a:r>
              <a:rPr lang="en-IN" sz="1600" b="0" dirty="0" smtClean="0">
                <a:latin typeface="Arial" panose="020B0604020202020204" pitchFamily="34" charset="0"/>
                <a:cs typeface="Arial" panose="020B0604020202020204" pitchFamily="34" charset="0"/>
              </a:rPr>
              <a:t> </a:t>
            </a:r>
            <a:r>
              <a:rPr lang="en-IN" sz="1600" b="0" dirty="0" err="1">
                <a:latin typeface="Arial" panose="020B0604020202020204" pitchFamily="34" charset="0"/>
                <a:cs typeface="Arial" panose="020B0604020202020204" pitchFamily="34" charset="0"/>
              </a:rPr>
              <a:t>isnull</a:t>
            </a:r>
            <a:r>
              <a:rPr lang="en-IN" sz="1600" b="0" dirty="0">
                <a:latin typeface="Arial" panose="020B0604020202020204" pitchFamily="34" charset="0"/>
                <a:cs typeface="Arial" panose="020B0604020202020204" pitchFamily="34" charset="0"/>
              </a:rPr>
              <a:t>()`: Checks for missing values in the </a:t>
            </a:r>
            <a:r>
              <a:rPr lang="en-IN" sz="1600" b="0" dirty="0" err="1">
                <a:latin typeface="Arial" panose="020B0604020202020204" pitchFamily="34" charset="0"/>
                <a:cs typeface="Arial" panose="020B0604020202020204" pitchFamily="34" charset="0"/>
              </a:rPr>
              <a:t>DataFrame</a:t>
            </a:r>
            <a:r>
              <a:rPr lang="en-IN" sz="1600" b="0" dirty="0">
                <a:latin typeface="Arial" panose="020B0604020202020204" pitchFamily="34" charset="0"/>
                <a:cs typeface="Arial" panose="020B0604020202020204" pitchFamily="34" charset="0"/>
              </a:rPr>
              <a:t>.</a:t>
            </a:r>
            <a:br>
              <a:rPr lang="en-IN" sz="1600" b="0" dirty="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sym typeface="Symbol" panose="05050102010706020507" pitchFamily="18" charset="2"/>
              </a:rPr>
              <a:t></a:t>
            </a:r>
            <a:r>
              <a:rPr lang="en-IN" sz="1600" b="0" dirty="0">
                <a:latin typeface="Arial" panose="020B0604020202020204" pitchFamily="34" charset="0"/>
                <a:cs typeface="Arial" panose="020B0604020202020204" pitchFamily="34" charset="0"/>
              </a:rPr>
              <a:t> </a:t>
            </a:r>
            <a:r>
              <a:rPr lang="en-IN" sz="1600" b="0" dirty="0" err="1">
                <a:latin typeface="Arial" panose="020B0604020202020204" pitchFamily="34" charset="0"/>
                <a:cs typeface="Arial" panose="020B0604020202020204" pitchFamily="34" charset="0"/>
              </a:rPr>
              <a:t>DataFrame.dtypes</a:t>
            </a:r>
            <a:r>
              <a:rPr lang="en-IN" sz="1600" b="0" dirty="0">
                <a:latin typeface="Arial" panose="020B0604020202020204" pitchFamily="34" charset="0"/>
                <a:cs typeface="Arial" panose="020B0604020202020204" pitchFamily="34" charset="0"/>
              </a:rPr>
              <a:t>()`: Selects columns based on data types.</a:t>
            </a:r>
            <a:br>
              <a:rPr lang="en-IN" sz="1600" b="0" dirty="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sym typeface="Symbol" panose="05050102010706020507" pitchFamily="18" charset="2"/>
              </a:rPr>
              <a:t></a:t>
            </a:r>
            <a:r>
              <a:rPr lang="en-IN" sz="1600" b="0" dirty="0">
                <a:latin typeface="Arial" panose="020B0604020202020204" pitchFamily="34" charset="0"/>
                <a:cs typeface="Arial" panose="020B0604020202020204" pitchFamily="34" charset="0"/>
              </a:rPr>
              <a:t> </a:t>
            </a:r>
            <a:r>
              <a:rPr lang="en-IN" sz="1600" b="0" dirty="0" err="1">
                <a:latin typeface="Arial" panose="020B0604020202020204" pitchFamily="34" charset="0"/>
                <a:cs typeface="Arial" panose="020B0604020202020204" pitchFamily="34" charset="0"/>
              </a:rPr>
              <a:t>DataFrame.columns</a:t>
            </a:r>
            <a:r>
              <a:rPr lang="en-IN" sz="1600" b="0" dirty="0">
                <a:latin typeface="Arial" panose="020B0604020202020204" pitchFamily="34" charset="0"/>
                <a:cs typeface="Arial" panose="020B0604020202020204" pitchFamily="34" charset="0"/>
              </a:rPr>
              <a:t>`: Accesses the column labels of the </a:t>
            </a:r>
            <a:r>
              <a:rPr lang="en-IN" sz="1600" b="0" dirty="0" err="1">
                <a:latin typeface="Arial" panose="020B0604020202020204" pitchFamily="34" charset="0"/>
                <a:cs typeface="Arial" panose="020B0604020202020204" pitchFamily="34" charset="0"/>
              </a:rPr>
              <a:t>DataFrame</a:t>
            </a:r>
            <a:r>
              <a:rPr lang="en-IN" sz="1300" b="0" dirty="0">
                <a:latin typeface="Arial" panose="020B0604020202020204" pitchFamily="34" charset="0"/>
                <a:cs typeface="Arial" panose="020B0604020202020204" pitchFamily="34" charset="0"/>
              </a:rPr>
              <a:t>. </a:t>
            </a:r>
            <a:br>
              <a:rPr lang="en-IN" sz="1300" b="0" dirty="0">
                <a:latin typeface="Arial" panose="020B0604020202020204" pitchFamily="34" charset="0"/>
                <a:cs typeface="Arial" panose="020B0604020202020204" pitchFamily="34" charset="0"/>
              </a:rPr>
            </a:br>
            <a:r>
              <a:rPr lang="en-IN" sz="1600" b="0" dirty="0" smtClean="0">
                <a:latin typeface="Arial" panose="020B0604020202020204" pitchFamily="34" charset="0"/>
                <a:cs typeface="Arial" panose="020B0604020202020204" pitchFamily="34" charset="0"/>
                <a:sym typeface="Symbol" panose="05050102010706020507" pitchFamily="18" charset="2"/>
              </a:rPr>
              <a:t></a:t>
            </a:r>
            <a:r>
              <a:rPr lang="en-IN" sz="1600" b="0" dirty="0" smtClean="0">
                <a:latin typeface="Arial" panose="020B0604020202020204" pitchFamily="34" charset="0"/>
                <a:cs typeface="Arial" panose="020B0604020202020204" pitchFamily="34" charset="0"/>
              </a:rPr>
              <a:t> </a:t>
            </a:r>
            <a:r>
              <a:rPr lang="en-IN" sz="1600" b="0" dirty="0" err="1">
                <a:latin typeface="Arial" panose="020B0604020202020204" pitchFamily="34" charset="0"/>
                <a:cs typeface="Arial" panose="020B0604020202020204" pitchFamily="34" charset="0"/>
              </a:rPr>
              <a:t>heatmap</a:t>
            </a:r>
            <a:r>
              <a:rPr lang="en-IN" sz="1600" b="0" dirty="0">
                <a:latin typeface="Arial" panose="020B0604020202020204" pitchFamily="34" charset="0"/>
                <a:cs typeface="Arial" panose="020B0604020202020204" pitchFamily="34" charset="0"/>
              </a:rPr>
              <a:t>()`: Plots a </a:t>
            </a:r>
            <a:r>
              <a:rPr lang="en-IN" sz="1600" b="0" dirty="0" err="1">
                <a:latin typeface="Arial" panose="020B0604020202020204" pitchFamily="34" charset="0"/>
                <a:cs typeface="Arial" panose="020B0604020202020204" pitchFamily="34" charset="0"/>
              </a:rPr>
              <a:t>heatmap</a:t>
            </a:r>
            <a:r>
              <a:rPr lang="en-IN" sz="1600" b="0" dirty="0">
                <a:latin typeface="Arial" panose="020B0604020202020204" pitchFamily="34" charset="0"/>
                <a:cs typeface="Arial" panose="020B0604020202020204" pitchFamily="34" charset="0"/>
              </a:rPr>
              <a:t>. </a:t>
            </a:r>
            <a:br>
              <a:rPr lang="en-IN" sz="1600" b="0" dirty="0">
                <a:latin typeface="Arial" panose="020B0604020202020204" pitchFamily="34" charset="0"/>
                <a:cs typeface="Arial" panose="020B0604020202020204" pitchFamily="34" charset="0"/>
              </a:rPr>
            </a:br>
            <a:r>
              <a:rPr lang="en-IN" sz="1600" b="0" dirty="0" smtClean="0">
                <a:latin typeface="Arial" panose="020B0604020202020204" pitchFamily="34" charset="0"/>
                <a:cs typeface="Arial" panose="020B0604020202020204" pitchFamily="34" charset="0"/>
                <a:sym typeface="Symbol" panose="05050102010706020507" pitchFamily="18" charset="2"/>
              </a:rPr>
              <a:t></a:t>
            </a:r>
            <a:r>
              <a:rPr lang="en-IN" sz="1600" b="0" dirty="0">
                <a:latin typeface="Arial" panose="020B0604020202020204" pitchFamily="34" charset="0"/>
                <a:cs typeface="Arial" panose="020B0604020202020204" pitchFamily="34" charset="0"/>
              </a:rPr>
              <a:t> </a:t>
            </a:r>
            <a:r>
              <a:rPr lang="en-IN" sz="1600" b="0" dirty="0" smtClean="0">
                <a:latin typeface="Arial" panose="020B0604020202020204" pitchFamily="34" charset="0"/>
                <a:cs typeface="Arial" panose="020B0604020202020204" pitchFamily="34" charset="0"/>
              </a:rPr>
              <a:t>boxplot()`: Identify outliers</a:t>
            </a:r>
            <a:r>
              <a:rPr lang="en-IN" sz="1600" dirty="0">
                <a:latin typeface="Arial" panose="020B0604020202020204" pitchFamily="34" charset="0"/>
                <a:cs typeface="Arial" panose="020B0604020202020204" pitchFamily="34" charset="0"/>
              </a:rPr>
              <a:t/>
            </a:r>
            <a:br>
              <a:rPr lang="en-IN" sz="1600" dirty="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sym typeface="Symbol" panose="05050102010706020507" pitchFamily="18" charset="2"/>
              </a:rPr>
              <a:t></a:t>
            </a:r>
            <a:r>
              <a:rPr lang="en-IN" sz="1600" b="0" dirty="0">
                <a:latin typeface="Arial" panose="020B0604020202020204" pitchFamily="34" charset="0"/>
                <a:cs typeface="Arial" panose="020B0604020202020204" pitchFamily="34" charset="0"/>
              </a:rPr>
              <a:t> figure()`: Creates a new figure.</a:t>
            </a:r>
            <a:br>
              <a:rPr lang="en-IN" sz="1600" b="0" dirty="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sym typeface="Symbol" panose="05050102010706020507" pitchFamily="18" charset="2"/>
              </a:rPr>
              <a:t></a:t>
            </a:r>
            <a:r>
              <a:rPr lang="en-IN" sz="1600" b="0" dirty="0">
                <a:latin typeface="Arial" panose="020B0604020202020204" pitchFamily="34" charset="0"/>
                <a:cs typeface="Arial" panose="020B0604020202020204" pitchFamily="34" charset="0"/>
              </a:rPr>
              <a:t> show()`: Displays the figure. </a:t>
            </a:r>
            <a:br>
              <a:rPr lang="en-IN" sz="1600" b="0" dirty="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sym typeface="Symbol" panose="05050102010706020507" pitchFamily="18" charset="2"/>
              </a:rPr>
              <a:t></a:t>
            </a:r>
            <a:r>
              <a:rPr lang="en-IN" sz="1600" b="0" dirty="0">
                <a:latin typeface="Arial" panose="020B0604020202020204" pitchFamily="34" charset="0"/>
                <a:cs typeface="Arial" panose="020B0604020202020204" pitchFamily="34" charset="0"/>
              </a:rPr>
              <a:t> title()`: Sets the title of the plot. </a:t>
            </a:r>
            <a:br>
              <a:rPr lang="en-IN" sz="1600" b="0" dirty="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sym typeface="Symbol" panose="05050102010706020507" pitchFamily="18" charset="2"/>
              </a:rPr>
              <a:t></a:t>
            </a:r>
            <a:r>
              <a:rPr lang="en-IN" sz="1600" b="0" dirty="0">
                <a:latin typeface="Arial" panose="020B0604020202020204" pitchFamily="34" charset="0"/>
                <a:cs typeface="Arial" panose="020B0604020202020204" pitchFamily="34" charset="0"/>
              </a:rPr>
              <a:t> subplots()`: Creates a figure and a set of subplots</a:t>
            </a:r>
            <a:r>
              <a:rPr lang="en-IN" sz="1600" b="0" dirty="0" smtClean="0">
                <a:latin typeface="Arial" panose="020B0604020202020204" pitchFamily="34" charset="0"/>
                <a:cs typeface="Arial" panose="020B0604020202020204" pitchFamily="34" charset="0"/>
              </a:rPr>
              <a:t>.</a:t>
            </a:r>
            <a:br>
              <a:rPr lang="en-IN" sz="1600" b="0" dirty="0" smtClean="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sym typeface="Symbol" panose="05050102010706020507" pitchFamily="18" charset="2"/>
              </a:rPr>
              <a:t> </a:t>
            </a:r>
            <a:r>
              <a:rPr lang="en-IN" sz="1600" b="0" dirty="0" err="1" smtClean="0">
                <a:latin typeface="Arial" panose="020B0604020202020204" pitchFamily="34" charset="0"/>
                <a:cs typeface="Arial" panose="020B0604020202020204" pitchFamily="34" charset="0"/>
              </a:rPr>
              <a:t>train_test_split</a:t>
            </a:r>
            <a:r>
              <a:rPr lang="en-IN" sz="1600" b="0" dirty="0">
                <a:latin typeface="Arial" panose="020B0604020202020204" pitchFamily="34" charset="0"/>
                <a:cs typeface="Arial" panose="020B0604020202020204" pitchFamily="34" charset="0"/>
              </a:rPr>
              <a:t>(): Splits data into training and testing sets. </a:t>
            </a:r>
            <a:r>
              <a:rPr lang="en-IN" sz="1600" b="0" dirty="0" smtClean="0">
                <a:latin typeface="Arial" panose="020B0604020202020204" pitchFamily="34" charset="0"/>
                <a:cs typeface="Arial" panose="020B0604020202020204" pitchFamily="34" charset="0"/>
              </a:rPr>
              <a:t/>
            </a:r>
            <a:br>
              <a:rPr lang="en-IN" sz="1600" b="0" dirty="0" smtClean="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sym typeface="Symbol" panose="05050102010706020507" pitchFamily="18" charset="2"/>
              </a:rPr>
              <a:t></a:t>
            </a:r>
            <a:r>
              <a:rPr lang="en-IN" sz="1600" b="0" dirty="0" smtClean="0">
                <a:latin typeface="Arial" panose="020B0604020202020204" pitchFamily="34" charset="0"/>
                <a:cs typeface="Arial" panose="020B0604020202020204" pitchFamily="34" charset="0"/>
              </a:rPr>
              <a:t> </a:t>
            </a:r>
            <a:r>
              <a:rPr lang="en-IN" sz="1600" b="0" dirty="0" err="1">
                <a:latin typeface="Arial" panose="020B0604020202020204" pitchFamily="34" charset="0"/>
                <a:cs typeface="Arial" panose="020B0604020202020204" pitchFamily="34" charset="0"/>
              </a:rPr>
              <a:t>MLPClassifier</a:t>
            </a:r>
            <a:r>
              <a:rPr lang="en-IN" sz="1600" b="0" dirty="0">
                <a:latin typeface="Arial" panose="020B0604020202020204" pitchFamily="34" charset="0"/>
                <a:cs typeface="Arial" panose="020B0604020202020204" pitchFamily="34" charset="0"/>
              </a:rPr>
              <a:t>(): Creates a Multi-Layer Perceptron (neural network) classifier. </a:t>
            </a:r>
            <a:r>
              <a:rPr lang="en-IN" sz="1600" b="0" dirty="0" smtClean="0">
                <a:latin typeface="Arial" panose="020B0604020202020204" pitchFamily="34" charset="0"/>
                <a:cs typeface="Arial" panose="020B0604020202020204" pitchFamily="34" charset="0"/>
              </a:rPr>
              <a:t/>
            </a:r>
            <a:br>
              <a:rPr lang="en-IN" sz="1600" b="0" dirty="0" smtClean="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sym typeface="Symbol" panose="05050102010706020507" pitchFamily="18" charset="2"/>
              </a:rPr>
              <a:t> </a:t>
            </a:r>
            <a:r>
              <a:rPr lang="en-IN" sz="1600" b="0" dirty="0" smtClean="0">
                <a:latin typeface="Arial" panose="020B0604020202020204" pitchFamily="34" charset="0"/>
                <a:cs typeface="Arial" panose="020B0604020202020204" pitchFamily="34" charset="0"/>
              </a:rPr>
              <a:t>SVC</a:t>
            </a:r>
            <a:r>
              <a:rPr lang="en-IN" sz="1600" b="0" dirty="0">
                <a:latin typeface="Arial" panose="020B0604020202020204" pitchFamily="34" charset="0"/>
                <a:cs typeface="Arial" panose="020B0604020202020204" pitchFamily="34" charset="0"/>
              </a:rPr>
              <a:t>(): Creates a Support Vector Classifier. </a:t>
            </a:r>
            <a:r>
              <a:rPr lang="en-IN" sz="1600" b="0" dirty="0" smtClean="0">
                <a:latin typeface="Arial" panose="020B0604020202020204" pitchFamily="34" charset="0"/>
                <a:cs typeface="Arial" panose="020B0604020202020204" pitchFamily="34" charset="0"/>
              </a:rPr>
              <a:t/>
            </a:r>
            <a:br>
              <a:rPr lang="en-IN" sz="1600" b="0" dirty="0" smtClean="0">
                <a:latin typeface="Arial" panose="020B0604020202020204" pitchFamily="34" charset="0"/>
                <a:cs typeface="Arial" panose="020B0604020202020204" pitchFamily="34" charset="0"/>
              </a:rPr>
            </a:br>
            <a:r>
              <a:rPr lang="en-IN" sz="1600" b="0" dirty="0">
                <a:latin typeface="Arial" panose="020B0604020202020204" pitchFamily="34" charset="0"/>
                <a:cs typeface="Arial" panose="020B0604020202020204" pitchFamily="34" charset="0"/>
                <a:sym typeface="Symbol" panose="05050102010706020507" pitchFamily="18" charset="2"/>
              </a:rPr>
              <a:t></a:t>
            </a:r>
            <a:r>
              <a:rPr lang="en-IN" sz="1600" b="0" dirty="0" smtClean="0">
                <a:latin typeface="Arial" panose="020B0604020202020204" pitchFamily="34" charset="0"/>
                <a:cs typeface="Arial" panose="020B0604020202020204" pitchFamily="34" charset="0"/>
              </a:rPr>
              <a:t> </a:t>
            </a:r>
            <a:r>
              <a:rPr lang="en-IN" sz="1600" b="0" dirty="0" err="1">
                <a:latin typeface="Arial" panose="020B0604020202020204" pitchFamily="34" charset="0"/>
                <a:cs typeface="Arial" panose="020B0604020202020204" pitchFamily="34" charset="0"/>
              </a:rPr>
              <a:t>accuracy_score</a:t>
            </a:r>
            <a:r>
              <a:rPr lang="en-IN" sz="1600" b="0" dirty="0">
                <a:latin typeface="Arial" panose="020B0604020202020204" pitchFamily="34" charset="0"/>
                <a:cs typeface="Arial" panose="020B0604020202020204" pitchFamily="34" charset="0"/>
              </a:rPr>
              <a:t>(): Calculates the accuracy score of model predictions.</a:t>
            </a:r>
            <a:r>
              <a:rPr lang="en-IN" sz="1600" b="0" dirty="0" smtClean="0">
                <a:latin typeface="Arial" panose="020B0604020202020204" pitchFamily="34" charset="0"/>
                <a:cs typeface="Arial" panose="020B0604020202020204" pitchFamily="34" charset="0"/>
                <a:sym typeface="Symbol" panose="05050102010706020507" pitchFamily="18" charset="2"/>
              </a:rPr>
              <a:t/>
            </a:r>
            <a:br>
              <a:rPr lang="en-IN" sz="1600" b="0" dirty="0" smtClean="0">
                <a:latin typeface="Arial" panose="020B0604020202020204" pitchFamily="34" charset="0"/>
                <a:cs typeface="Arial" panose="020B0604020202020204" pitchFamily="34" charset="0"/>
                <a:sym typeface="Symbol" panose="05050102010706020507" pitchFamily="18" charset="2"/>
              </a:rPr>
            </a:br>
            <a:r>
              <a:rPr lang="en-IN" sz="1300" b="0" dirty="0">
                <a:latin typeface="Arial" panose="020B0604020202020204" pitchFamily="34" charset="0"/>
                <a:cs typeface="Arial" panose="020B0604020202020204" pitchFamily="34" charset="0"/>
              </a:rPr>
              <a:t/>
            </a:r>
            <a:br>
              <a:rPr lang="en-IN" sz="1300" b="0" dirty="0">
                <a:latin typeface="Arial" panose="020B0604020202020204" pitchFamily="34" charset="0"/>
                <a:cs typeface="Arial" panose="020B0604020202020204" pitchFamily="34" charset="0"/>
              </a:rPr>
            </a:br>
            <a:r>
              <a:rPr lang="en-IN" sz="1300" b="0" dirty="0" smtClean="0">
                <a:latin typeface="Arial" panose="020B0604020202020204" pitchFamily="34" charset="0"/>
                <a:cs typeface="Arial" panose="020B0604020202020204" pitchFamily="34" charset="0"/>
              </a:rPr>
              <a:t/>
            </a:r>
            <a:br>
              <a:rPr lang="en-IN" sz="1300" b="0" dirty="0" smtClean="0">
                <a:latin typeface="Arial" panose="020B0604020202020204" pitchFamily="34" charset="0"/>
                <a:cs typeface="Arial" panose="020B0604020202020204" pitchFamily="34" charset="0"/>
              </a:rPr>
            </a:br>
            <a:r>
              <a:rPr lang="en-IN" sz="1300" b="0" dirty="0">
                <a:latin typeface="Arial" panose="020B0604020202020204" pitchFamily="34" charset="0"/>
                <a:cs typeface="Arial" panose="020B0604020202020204" pitchFamily="34" charset="0"/>
              </a:rPr>
              <a:t/>
            </a:r>
            <a:br>
              <a:rPr lang="en-IN" sz="1300" b="0" dirty="0">
                <a:latin typeface="Arial" panose="020B0604020202020204" pitchFamily="34" charset="0"/>
                <a:cs typeface="Arial" panose="020B0604020202020204" pitchFamily="34" charset="0"/>
              </a:rPr>
            </a:br>
            <a:endParaRPr lang="en-IN" sz="13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5864808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951"/>
            <a:ext cx="9144000" cy="5143500"/>
          </a:xfrm>
          <a:solidFill>
            <a:schemeClr val="accent1"/>
          </a:solidFill>
        </p:spPr>
        <p:txBody>
          <a:bodyPr/>
          <a:lstStyle/>
          <a:p>
            <a:r>
              <a:rPr lang="en-IN" dirty="0" smtClean="0"/>
              <a:t>Project Pipeline</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9413" y="805544"/>
            <a:ext cx="4925174" cy="4337956"/>
          </a:xfrm>
          <a:prstGeom prst="rect">
            <a:avLst/>
          </a:prstGeom>
        </p:spPr>
      </p:pic>
    </p:spTree>
    <p:extLst>
      <p:ext uri="{BB962C8B-B14F-4D97-AF65-F5344CB8AC3E}">
        <p14:creationId xmlns:p14="http://schemas.microsoft.com/office/powerpoint/2010/main" val="19043467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412377"/>
            <a:ext cx="7704000" cy="4723866"/>
          </a:xfrm>
        </p:spPr>
        <p:txBody>
          <a:bodyPr/>
          <a:lstStyle/>
          <a:p>
            <a:pPr>
              <a:lnSpc>
                <a:spcPct val="150000"/>
              </a:lnSpc>
            </a:pPr>
            <a:r>
              <a:rPr lang="en-IN" sz="2000" dirty="0" smtClean="0">
                <a:latin typeface="Arial" panose="020B0604020202020204" pitchFamily="34" charset="0"/>
                <a:cs typeface="Arial" panose="020B0604020202020204" pitchFamily="34" charset="0"/>
              </a:rPr>
              <a:t>			TIMELINE</a:t>
            </a:r>
            <a:r>
              <a:rPr lang="en-IN" sz="1400" b="0" dirty="0">
                <a:latin typeface="Arial" panose="020B0604020202020204" pitchFamily="34" charset="0"/>
                <a:cs typeface="Arial" panose="020B0604020202020204" pitchFamily="34" charset="0"/>
              </a:rPr>
              <a:t> </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Submission of project synopsis with Journal Papers - 22.07.2024</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Project proposal approval - 26.07.2024</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Presenting project proposal before the Approval Committee -29.07.2024 &amp; 30.07.2024</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Initial report submission - 12.08.2024</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Analysis and design report submission - 16.08.2024</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First project presentation - 21.08.2024 &amp; 23.08.2024</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Sprint Release I - 30.08.2024</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Sprint Release II - 26.09.2024</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Internal project presentation - 30.09.2024 &amp; 01.10.2024</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Sprint Release III - 18.10.2024</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Submission of the project report to the guide - 28.10.2024</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Final project presentation - 28.10.2024 &amp; 29.10.2024</a:t>
            </a:r>
            <a:br>
              <a:rPr lang="en-IN" sz="1400" b="0" dirty="0">
                <a:latin typeface="Arial" panose="020B0604020202020204" pitchFamily="34" charset="0"/>
                <a:cs typeface="Arial" panose="020B0604020202020204" pitchFamily="34" charset="0"/>
              </a:rPr>
            </a:br>
            <a:r>
              <a:rPr lang="en-IN" sz="1400" b="0" dirty="0">
                <a:latin typeface="Arial" panose="020B0604020202020204" pitchFamily="34" charset="0"/>
                <a:cs typeface="Arial" panose="020B0604020202020204" pitchFamily="34" charset="0"/>
              </a:rPr>
              <a:t>Submission of project report after corrections - 01.11.2024</a:t>
            </a:r>
            <a:br>
              <a:rPr lang="en-IN" sz="1400" b="0" dirty="0">
                <a:latin typeface="Arial" panose="020B0604020202020204" pitchFamily="34" charset="0"/>
                <a:cs typeface="Arial" panose="020B0604020202020204" pitchFamily="34" charset="0"/>
              </a:rPr>
            </a:br>
            <a:r>
              <a:rPr lang="en-IN" sz="14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34067010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210457"/>
            <a:ext cx="7704000" cy="500743"/>
          </a:xfrm>
        </p:spPr>
        <p:txBody>
          <a:bodyPr/>
          <a:lstStyle/>
          <a:p>
            <a:r>
              <a:rPr lang="en-IN" dirty="0" smtClean="0"/>
              <a:t>Feature Selection</a:t>
            </a:r>
            <a:endParaRPr lang="en-I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298" y="783772"/>
            <a:ext cx="8293188" cy="3461658"/>
          </a:xfrm>
          <a:prstGeom prst="rect">
            <a:avLst/>
          </a:prstGeom>
        </p:spPr>
      </p:pic>
    </p:spTree>
    <p:extLst>
      <p:ext uri="{BB962C8B-B14F-4D97-AF65-F5344CB8AC3E}">
        <p14:creationId xmlns:p14="http://schemas.microsoft.com/office/powerpoint/2010/main" val="337209333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6000" y="0"/>
            <a:ext cx="4804229" cy="5143500"/>
          </a:xfrm>
          <a:prstGeom prst="rect">
            <a:avLst/>
          </a:prstGeom>
        </p:spPr>
      </p:pic>
      <p:sp>
        <p:nvSpPr>
          <p:cNvPr id="5" name="TextBox 4"/>
          <p:cNvSpPr txBox="1"/>
          <p:nvPr/>
        </p:nvSpPr>
        <p:spPr>
          <a:xfrm>
            <a:off x="6110515" y="834571"/>
            <a:ext cx="2460171" cy="4576702"/>
          </a:xfrm>
          <a:prstGeom prst="rect">
            <a:avLst/>
          </a:prstGeom>
          <a:noFill/>
        </p:spPr>
        <p:txBody>
          <a:bodyPr wrap="square" rtlCol="0">
            <a:spAutoFit/>
          </a:bodyPr>
          <a:lstStyle/>
          <a:p>
            <a:pPr>
              <a:lnSpc>
                <a:spcPct val="150000"/>
              </a:lnSpc>
            </a:pPr>
            <a:r>
              <a:rPr lang="nn-NO" dirty="0"/>
              <a:t>'WBC</a:t>
            </a:r>
            <a:r>
              <a:rPr lang="nn-NO" dirty="0" smtClean="0"/>
              <a:t>'</a:t>
            </a:r>
          </a:p>
          <a:p>
            <a:pPr>
              <a:lnSpc>
                <a:spcPct val="150000"/>
              </a:lnSpc>
            </a:pPr>
            <a:r>
              <a:rPr lang="nn-NO" dirty="0" smtClean="0"/>
              <a:t>'RBC‘</a:t>
            </a:r>
          </a:p>
          <a:p>
            <a:pPr>
              <a:lnSpc>
                <a:spcPct val="150000"/>
              </a:lnSpc>
            </a:pPr>
            <a:r>
              <a:rPr lang="nn-NO" dirty="0" smtClean="0"/>
              <a:t> 'Plat‘</a:t>
            </a:r>
          </a:p>
          <a:p>
            <a:pPr>
              <a:lnSpc>
                <a:spcPct val="150000"/>
              </a:lnSpc>
            </a:pPr>
            <a:r>
              <a:rPr lang="nn-NO" dirty="0" smtClean="0"/>
              <a:t> </a:t>
            </a:r>
            <a:r>
              <a:rPr lang="nn-NO" dirty="0"/>
              <a:t>'AST </a:t>
            </a:r>
            <a:r>
              <a:rPr lang="nn-NO" dirty="0" smtClean="0"/>
              <a:t>1‘</a:t>
            </a:r>
          </a:p>
          <a:p>
            <a:pPr>
              <a:lnSpc>
                <a:spcPct val="150000"/>
              </a:lnSpc>
            </a:pPr>
            <a:r>
              <a:rPr lang="nn-NO" dirty="0" smtClean="0"/>
              <a:t> </a:t>
            </a:r>
            <a:r>
              <a:rPr lang="nn-NO" dirty="0"/>
              <a:t>'ALT </a:t>
            </a:r>
            <a:r>
              <a:rPr lang="nn-NO" dirty="0" smtClean="0"/>
              <a:t>1‘</a:t>
            </a:r>
          </a:p>
          <a:p>
            <a:pPr>
              <a:lnSpc>
                <a:spcPct val="150000"/>
              </a:lnSpc>
            </a:pPr>
            <a:r>
              <a:rPr lang="nn-NO" dirty="0" smtClean="0"/>
              <a:t> 'ALT4‘</a:t>
            </a:r>
          </a:p>
          <a:p>
            <a:pPr>
              <a:lnSpc>
                <a:spcPct val="150000"/>
              </a:lnSpc>
            </a:pPr>
            <a:r>
              <a:rPr lang="nn-NO" dirty="0" smtClean="0"/>
              <a:t>'ALT 24‘</a:t>
            </a:r>
          </a:p>
          <a:p>
            <a:pPr>
              <a:lnSpc>
                <a:spcPct val="150000"/>
              </a:lnSpc>
            </a:pPr>
            <a:r>
              <a:rPr lang="nn-NO" dirty="0" smtClean="0"/>
              <a:t> </a:t>
            </a:r>
            <a:r>
              <a:rPr lang="nn-NO" dirty="0"/>
              <a:t>'ALT </a:t>
            </a:r>
            <a:r>
              <a:rPr lang="nn-NO" dirty="0" smtClean="0"/>
              <a:t>36‘</a:t>
            </a:r>
          </a:p>
          <a:p>
            <a:pPr>
              <a:lnSpc>
                <a:spcPct val="150000"/>
              </a:lnSpc>
            </a:pPr>
            <a:r>
              <a:rPr lang="nn-NO" dirty="0" smtClean="0"/>
              <a:t> </a:t>
            </a:r>
            <a:r>
              <a:rPr lang="nn-NO" dirty="0"/>
              <a:t>'ALT </a:t>
            </a:r>
            <a:r>
              <a:rPr lang="nn-NO" dirty="0" smtClean="0"/>
              <a:t>48‘</a:t>
            </a:r>
          </a:p>
          <a:p>
            <a:pPr>
              <a:lnSpc>
                <a:spcPct val="150000"/>
              </a:lnSpc>
            </a:pPr>
            <a:r>
              <a:rPr lang="nn-NO" dirty="0" smtClean="0"/>
              <a:t> </a:t>
            </a:r>
            <a:r>
              <a:rPr lang="nn-NO" dirty="0"/>
              <a:t>'RNA </a:t>
            </a:r>
            <a:r>
              <a:rPr lang="nn-NO" dirty="0" smtClean="0"/>
              <a:t>Base‘</a:t>
            </a:r>
          </a:p>
          <a:p>
            <a:pPr>
              <a:lnSpc>
                <a:spcPct val="150000"/>
              </a:lnSpc>
            </a:pPr>
            <a:r>
              <a:rPr lang="nn-NO" dirty="0" smtClean="0"/>
              <a:t> </a:t>
            </a:r>
            <a:r>
              <a:rPr lang="nn-NO" dirty="0"/>
              <a:t>'RNA </a:t>
            </a:r>
            <a:r>
              <a:rPr lang="nn-NO" dirty="0" smtClean="0"/>
              <a:t>4‘</a:t>
            </a:r>
          </a:p>
          <a:p>
            <a:pPr>
              <a:lnSpc>
                <a:spcPct val="150000"/>
              </a:lnSpc>
            </a:pPr>
            <a:r>
              <a:rPr lang="nn-NO" dirty="0" smtClean="0"/>
              <a:t> </a:t>
            </a:r>
            <a:r>
              <a:rPr lang="nn-NO" dirty="0"/>
              <a:t>'RNA </a:t>
            </a:r>
            <a:r>
              <a:rPr lang="nn-NO" dirty="0" smtClean="0"/>
              <a:t>12‘</a:t>
            </a:r>
          </a:p>
          <a:p>
            <a:pPr>
              <a:lnSpc>
                <a:spcPct val="150000"/>
              </a:lnSpc>
            </a:pPr>
            <a:r>
              <a:rPr lang="nn-NO" dirty="0" smtClean="0"/>
              <a:t> </a:t>
            </a:r>
            <a:r>
              <a:rPr lang="nn-NO" dirty="0"/>
              <a:t>'RNA EOT'</a:t>
            </a:r>
            <a:endParaRPr lang="en-IN" dirty="0"/>
          </a:p>
          <a:p>
            <a:pPr>
              <a:lnSpc>
                <a:spcPct val="150000"/>
              </a:lnSpc>
            </a:pPr>
            <a:endParaRPr lang="en-IN" dirty="0"/>
          </a:p>
        </p:txBody>
      </p:sp>
    </p:spTree>
    <p:extLst>
      <p:ext uri="{BB962C8B-B14F-4D97-AF65-F5344CB8AC3E}">
        <p14:creationId xmlns:p14="http://schemas.microsoft.com/office/powerpoint/2010/main" val="2537067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0" y="352613"/>
            <a:ext cx="7704000" cy="794870"/>
          </a:xfrm>
        </p:spPr>
        <p:txBody>
          <a:bodyPr/>
          <a:lstStyle/>
          <a:p>
            <a:pPr>
              <a:lnSpc>
                <a:spcPct val="150000"/>
              </a:lnSpc>
            </a:pPr>
            <a:r>
              <a:rPr lang="en-IN" sz="2000" dirty="0" smtClean="0"/>
              <a:t>1</a:t>
            </a:r>
            <a:r>
              <a:rPr lang="en-IN" sz="2000" dirty="0" smtClean="0"/>
              <a:t>. Training and testing of ANN model</a:t>
            </a:r>
            <a:br>
              <a:rPr lang="en-IN" sz="2000" dirty="0" smtClean="0"/>
            </a:br>
            <a:r>
              <a:rPr lang="en-IN" sz="2000" dirty="0" smtClean="0"/>
              <a:t/>
            </a:r>
            <a:br>
              <a:rPr lang="en-IN" sz="2000" dirty="0" smtClean="0"/>
            </a:br>
            <a:r>
              <a:rPr lang="en-IN" sz="2000" dirty="0" smtClean="0"/>
              <a:t/>
            </a:r>
            <a:br>
              <a:rPr lang="en-IN" sz="2000" dirty="0" smtClean="0"/>
            </a:br>
            <a:r>
              <a:rPr lang="en-IN" sz="2000" dirty="0" smtClean="0"/>
              <a:t/>
            </a:r>
            <a:br>
              <a:rPr lang="en-IN" sz="2000" dirty="0" smtClean="0"/>
            </a:br>
            <a:r>
              <a:rPr lang="en-IN" sz="2000" dirty="0" smtClean="0"/>
              <a:t/>
            </a:r>
            <a:br>
              <a:rPr lang="en-IN" sz="2000" dirty="0" smtClean="0"/>
            </a:br>
            <a:r>
              <a:rPr lang="en-IN" sz="2000" dirty="0" smtClean="0"/>
              <a:t/>
            </a:r>
            <a:br>
              <a:rPr lang="en-IN" sz="2000" dirty="0" smtClean="0"/>
            </a:br>
            <a:r>
              <a:rPr lang="en-IN" sz="1800" b="0" dirty="0" smtClean="0">
                <a:latin typeface="Arial" panose="020B0604020202020204" pitchFamily="34" charset="0"/>
                <a:cs typeface="Arial" panose="020B0604020202020204" pitchFamily="34" charset="0"/>
              </a:rPr>
              <a:t>Testing accuracy: 0.8947368421052632 </a:t>
            </a:r>
            <a:br>
              <a:rPr lang="en-IN" sz="1800" b="0" dirty="0" smtClean="0">
                <a:latin typeface="Arial" panose="020B0604020202020204" pitchFamily="34" charset="0"/>
                <a:cs typeface="Arial" panose="020B0604020202020204" pitchFamily="34" charset="0"/>
              </a:rPr>
            </a:br>
            <a:r>
              <a:rPr lang="en-IN" sz="1800" b="0" dirty="0" smtClean="0">
                <a:latin typeface="Arial" panose="020B0604020202020204" pitchFamily="34" charset="0"/>
                <a:cs typeface="Arial" panose="020B0604020202020204" pitchFamily="34" charset="0"/>
              </a:rPr>
              <a:t>Training accuracy: </a:t>
            </a:r>
            <a:r>
              <a:rPr lang="en-IN" sz="1800" b="0" dirty="0">
                <a:latin typeface="Arial" panose="020B0604020202020204" pitchFamily="34" charset="0"/>
                <a:cs typeface="Arial" panose="020B0604020202020204" pitchFamily="34" charset="0"/>
              </a:rPr>
              <a:t>0.9880840388836626 </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999" y="1088997"/>
            <a:ext cx="5967671" cy="3747247"/>
          </a:xfrm>
          <a:prstGeom prst="rect">
            <a:avLst/>
          </a:prstGeom>
        </p:spPr>
      </p:pic>
    </p:spTree>
    <p:extLst>
      <p:ext uri="{BB962C8B-B14F-4D97-AF65-F5344CB8AC3E}">
        <p14:creationId xmlns:p14="http://schemas.microsoft.com/office/powerpoint/2010/main" val="30666941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Text Placeholder 2"/>
          <p:cNvSpPr>
            <a:spLocks noGrp="1"/>
          </p:cNvSpPr>
          <p:nvPr>
            <p:ph type="body" idx="1"/>
          </p:nvPr>
        </p:nvSpPr>
        <p:spPr/>
        <p:txBody>
          <a:bodyPr/>
          <a:lstStyle/>
          <a:p>
            <a:endParaRPr lang="en-IN"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914" y="53788"/>
            <a:ext cx="8926285" cy="5089712"/>
          </a:xfrm>
          <a:prstGeom prst="rect">
            <a:avLst/>
          </a:prstGeom>
        </p:spPr>
      </p:pic>
    </p:spTree>
    <p:extLst>
      <p:ext uri="{BB962C8B-B14F-4D97-AF65-F5344CB8AC3E}">
        <p14:creationId xmlns:p14="http://schemas.microsoft.com/office/powerpoint/2010/main" val="277772110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058" y="0"/>
            <a:ext cx="8157028" cy="5143500"/>
          </a:xfrm>
          <a:prstGeom prst="rect">
            <a:avLst/>
          </a:prstGeom>
        </p:spPr>
      </p:pic>
    </p:spTree>
    <p:extLst>
      <p:ext uri="{BB962C8B-B14F-4D97-AF65-F5344CB8AC3E}">
        <p14:creationId xmlns:p14="http://schemas.microsoft.com/office/powerpoint/2010/main" val="130442200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dirty="0"/>
              <a:t>2 . Training and testing of SVM model</a:t>
            </a:r>
          </a:p>
        </p:txBody>
      </p:sp>
      <p:sp>
        <p:nvSpPr>
          <p:cNvPr id="3" name="Text Placeholder 2"/>
          <p:cNvSpPr>
            <a:spLocks noGrp="1"/>
          </p:cNvSpPr>
          <p:nvPr>
            <p:ph type="body" idx="1"/>
          </p:nvPr>
        </p:nvSpPr>
        <p:spPr>
          <a:xfrm>
            <a:off x="720000" y="3538070"/>
            <a:ext cx="7704000" cy="1416423"/>
          </a:xfrm>
        </p:spPr>
        <p:txBody>
          <a:bodyPr/>
          <a:lstStyle/>
          <a:p>
            <a:pPr marL="139700" indent="0">
              <a:buNone/>
            </a:pPr>
            <a:r>
              <a:rPr lang="en-IN" sz="1600" b="1" dirty="0" smtClean="0">
                <a:latin typeface="+mj-lt"/>
              </a:rPr>
              <a:t>Testing Accuracy </a:t>
            </a:r>
            <a:r>
              <a:rPr lang="en-IN" sz="1600" b="1" dirty="0" smtClean="0">
                <a:latin typeface="+mj-lt"/>
              </a:rPr>
              <a:t>:0.6442477876106195</a:t>
            </a:r>
            <a:endParaRPr lang="en-IN" sz="1600" dirty="0" smtClean="0">
              <a:latin typeface="+mj-lt"/>
            </a:endParaRPr>
          </a:p>
          <a:p>
            <a:pPr marL="139700" indent="0">
              <a:buNone/>
            </a:pPr>
            <a:r>
              <a:rPr lang="en-IN" sz="1600" b="1" dirty="0" smtClean="0">
                <a:latin typeface="+mj-lt"/>
              </a:rPr>
              <a:t> </a:t>
            </a:r>
          </a:p>
          <a:p>
            <a:pPr marL="139700" indent="0">
              <a:buNone/>
            </a:pPr>
            <a:r>
              <a:rPr lang="en-IN" sz="1600" b="1" dirty="0" smtClean="0">
                <a:latin typeface="+mj-lt"/>
              </a:rPr>
              <a:t>Training accuracy : </a:t>
            </a:r>
            <a:r>
              <a:rPr lang="en-IN" sz="1600" b="1" dirty="0" smtClean="0">
                <a:latin typeface="+mj-lt"/>
              </a:rPr>
              <a:t>0.7972554227534308</a:t>
            </a:r>
            <a:endParaRPr lang="en-IN" sz="1600" b="1" dirty="0">
              <a:latin typeface="+mj-lt"/>
            </a:endParaRPr>
          </a:p>
          <a:p>
            <a:pPr marL="139700" indent="0">
              <a:buNone/>
            </a:pPr>
            <a:endParaRPr lang="en-IN" sz="1600" dirty="0">
              <a:latin typeface="+mj-lt"/>
            </a:endParaRP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147109" y="1017725"/>
            <a:ext cx="4686300" cy="2436675"/>
          </a:xfrm>
          <a:prstGeom prst="rect">
            <a:avLst/>
          </a:prstGeom>
        </p:spPr>
      </p:pic>
    </p:spTree>
    <p:extLst>
      <p:ext uri="{BB962C8B-B14F-4D97-AF65-F5344CB8AC3E}">
        <p14:creationId xmlns:p14="http://schemas.microsoft.com/office/powerpoint/2010/main" val="38889436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5" name="Google Shape;525;p33"/>
          <p:cNvSpPr txBox="1">
            <a:spLocks noGrp="1"/>
          </p:cNvSpPr>
          <p:nvPr>
            <p:ph type="title"/>
          </p:nvPr>
        </p:nvSpPr>
        <p:spPr>
          <a:xfrm>
            <a:off x="3854823" y="2372659"/>
            <a:ext cx="5157695" cy="9741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smtClean="0"/>
              <a:t>Literature Review 1</a:t>
            </a:r>
            <a:endParaRPr sz="4000" dirty="0"/>
          </a:p>
        </p:txBody>
      </p:sp>
      <p:sp>
        <p:nvSpPr>
          <p:cNvPr id="8" name="TextBox 7"/>
          <p:cNvSpPr txBox="1"/>
          <p:nvPr/>
        </p:nvSpPr>
        <p:spPr>
          <a:xfrm>
            <a:off x="3854823" y="1272988"/>
            <a:ext cx="2181412" cy="1015663"/>
          </a:xfrm>
          <a:prstGeom prst="rect">
            <a:avLst/>
          </a:prstGeom>
          <a:noFill/>
        </p:spPr>
        <p:txBody>
          <a:bodyPr wrap="square" rtlCol="0">
            <a:spAutoFit/>
          </a:bodyPr>
          <a:lstStyle/>
          <a:p>
            <a:pPr lvl="0"/>
            <a:r>
              <a:rPr lang="en" sz="6000" b="1" dirty="0" smtClean="0">
                <a:solidFill>
                  <a:schemeClr val="bg2">
                    <a:lumMod val="75000"/>
                  </a:schemeClr>
                </a:solidFill>
                <a:latin typeface="Sora" panose="020B0604020202020204" charset="0"/>
                <a:cs typeface="Sora" panose="020B0604020202020204" charset="0"/>
              </a:rPr>
              <a:t>02-</a:t>
            </a:r>
            <a:r>
              <a:rPr lang="en" sz="6000" b="1" dirty="0">
                <a:solidFill>
                  <a:schemeClr val="bg2">
                    <a:lumMod val="75000"/>
                  </a:schemeClr>
                </a:solidFill>
                <a:latin typeface="Sora" panose="020B0604020202020204" charset="0"/>
                <a:cs typeface="Sora" panose="020B0604020202020204" charset="0"/>
              </a:rPr>
              <a:t>.</a:t>
            </a:r>
            <a:endParaRPr lang="en-IN" b="1" dirty="0"/>
          </a:p>
        </p:txBody>
      </p:sp>
      <p:sp useBgFill="1">
        <p:nvSpPr>
          <p:cNvPr id="2" name="TextBox 1"/>
          <p:cNvSpPr txBox="1"/>
          <p:nvPr/>
        </p:nvSpPr>
        <p:spPr>
          <a:xfrm>
            <a:off x="108857" y="188685"/>
            <a:ext cx="362857" cy="307777"/>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0000" y="319314"/>
            <a:ext cx="7704000" cy="4824185"/>
          </a:xfrm>
        </p:spPr>
        <p:txBody>
          <a:bodyPr/>
          <a:lstStyle/>
          <a:p>
            <a:pPr>
              <a:lnSpc>
                <a:spcPct val="200000"/>
              </a:lnSpc>
              <a:buFont typeface="Arial" panose="020B0604020202020204" pitchFamily="34" charset="0"/>
              <a:buChar char="•"/>
            </a:pPr>
            <a:r>
              <a:rPr lang="en-US" sz="1600" b="1" dirty="0">
                <a:solidFill>
                  <a:schemeClr val="tx1"/>
                </a:solidFill>
                <a:latin typeface="Arial" panose="020B0604020202020204" pitchFamily="34" charset="0"/>
                <a:cs typeface="Arial" panose="020B0604020202020204" pitchFamily="34" charset="0"/>
              </a:rPr>
              <a:t>C is a regularization parameter that controls the trade-off between maximizing the margin and minimizing the </a:t>
            </a:r>
            <a:r>
              <a:rPr lang="en-US" sz="1600" b="1" dirty="0" smtClean="0">
                <a:solidFill>
                  <a:schemeClr val="tx1"/>
                </a:solidFill>
                <a:latin typeface="Arial" panose="020B0604020202020204" pitchFamily="34" charset="0"/>
                <a:cs typeface="Arial" panose="020B0604020202020204" pitchFamily="34" charset="0"/>
              </a:rPr>
              <a:t>classification </a:t>
            </a:r>
            <a:r>
              <a:rPr lang="en-US" sz="1600" b="1" dirty="0">
                <a:solidFill>
                  <a:schemeClr val="tx1"/>
                </a:solidFill>
                <a:latin typeface="Arial" panose="020B0604020202020204" pitchFamily="34" charset="0"/>
                <a:cs typeface="Arial" panose="020B0604020202020204" pitchFamily="34" charset="0"/>
              </a:rPr>
              <a:t>error</a:t>
            </a:r>
            <a:r>
              <a:rPr lang="en-US" sz="1600" b="1" dirty="0" smtClean="0">
                <a:solidFill>
                  <a:schemeClr val="tx1"/>
                </a:solidFill>
                <a:latin typeface="Arial" panose="020B0604020202020204" pitchFamily="34" charset="0"/>
                <a:cs typeface="Arial" panose="020B0604020202020204" pitchFamily="34" charset="0"/>
              </a:rPr>
              <a:t>.</a:t>
            </a:r>
          </a:p>
          <a:p>
            <a:pPr>
              <a:lnSpc>
                <a:spcPct val="200000"/>
              </a:lnSpc>
              <a:buFont typeface="Arial" panose="020B0604020202020204" pitchFamily="34" charset="0"/>
              <a:buChar char="•"/>
            </a:pPr>
            <a:r>
              <a:rPr lang="en-US" sz="1600" b="1" dirty="0">
                <a:solidFill>
                  <a:schemeClr val="tx1"/>
                </a:solidFill>
                <a:latin typeface="Arial" panose="020B0604020202020204" pitchFamily="34" charset="0"/>
                <a:cs typeface="Arial" panose="020B0604020202020204" pitchFamily="34" charset="0"/>
              </a:rPr>
              <a:t>Typical values for </a:t>
            </a:r>
            <a:r>
              <a:rPr lang="en-US" sz="1600" b="1" dirty="0" smtClean="0">
                <a:solidFill>
                  <a:schemeClr val="tx1"/>
                </a:solidFill>
                <a:latin typeface="Arial" panose="020B0604020202020204" pitchFamily="34" charset="0"/>
                <a:cs typeface="Arial" panose="020B0604020202020204" pitchFamily="34" charset="0"/>
              </a:rPr>
              <a:t>C </a:t>
            </a:r>
            <a:r>
              <a:rPr lang="en-US" sz="1600" b="1" dirty="0">
                <a:solidFill>
                  <a:schemeClr val="tx1"/>
                </a:solidFill>
                <a:latin typeface="Arial" panose="020B0604020202020204" pitchFamily="34" charset="0"/>
                <a:cs typeface="Arial" panose="020B0604020202020204" pitchFamily="34" charset="0"/>
              </a:rPr>
              <a:t>can range from </a:t>
            </a:r>
            <a:r>
              <a:rPr lang="en-US" sz="1600" b="1" dirty="0" smtClean="0">
                <a:solidFill>
                  <a:schemeClr val="tx1"/>
                </a:solidFill>
                <a:latin typeface="Arial" panose="020B0604020202020204" pitchFamily="34" charset="0"/>
                <a:cs typeface="Arial" panose="020B0604020202020204" pitchFamily="34" charset="0"/>
              </a:rPr>
              <a:t>0.01 </a:t>
            </a:r>
            <a:r>
              <a:rPr lang="en-US" sz="1600" b="1" dirty="0">
                <a:solidFill>
                  <a:schemeClr val="tx1"/>
                </a:solidFill>
                <a:latin typeface="Arial" panose="020B0604020202020204" pitchFamily="34" charset="0"/>
                <a:cs typeface="Arial" panose="020B0604020202020204" pitchFamily="34" charset="0"/>
              </a:rPr>
              <a:t>to </a:t>
            </a:r>
            <a:r>
              <a:rPr lang="en-US" sz="1600" b="1" dirty="0" smtClean="0">
                <a:solidFill>
                  <a:schemeClr val="tx1"/>
                </a:solidFill>
                <a:latin typeface="Arial" panose="020B0604020202020204" pitchFamily="34" charset="0"/>
                <a:cs typeface="Arial" panose="020B0604020202020204" pitchFamily="34" charset="0"/>
              </a:rPr>
              <a:t>1000</a:t>
            </a:r>
          </a:p>
          <a:p>
            <a:pPr>
              <a:lnSpc>
                <a:spcPct val="200000"/>
              </a:lnSpc>
              <a:buFont typeface="Arial" panose="020B0604020202020204" pitchFamily="34" charset="0"/>
              <a:buChar char="•"/>
            </a:pPr>
            <a:r>
              <a:rPr lang="en-US" sz="1600" b="1" dirty="0">
                <a:solidFill>
                  <a:schemeClr val="tx1"/>
                </a:solidFill>
                <a:latin typeface="Arial" panose="020B0604020202020204" pitchFamily="34" charset="0"/>
                <a:cs typeface="Arial" panose="020B0604020202020204" pitchFamily="34" charset="0"/>
              </a:rPr>
              <a:t>The kernel is a function that transforms the input data into a higher-dimensional space where it may be easier to classify</a:t>
            </a:r>
            <a:r>
              <a:rPr lang="en-US" sz="1600" b="1" dirty="0" smtClean="0">
                <a:solidFill>
                  <a:schemeClr val="tx1"/>
                </a:solidFill>
                <a:latin typeface="Arial" panose="020B0604020202020204" pitchFamily="34" charset="0"/>
                <a:cs typeface="Arial" panose="020B0604020202020204" pitchFamily="34" charset="0"/>
              </a:rPr>
              <a:t>.</a:t>
            </a:r>
          </a:p>
          <a:p>
            <a:pPr>
              <a:lnSpc>
                <a:spcPct val="200000"/>
              </a:lnSpc>
              <a:buFont typeface="Arial" panose="020B0604020202020204" pitchFamily="34" charset="0"/>
              <a:buChar char="•"/>
            </a:pPr>
            <a:r>
              <a:rPr lang="en-US" sz="1600" b="1" dirty="0" smtClean="0">
                <a:solidFill>
                  <a:schemeClr val="tx1"/>
                </a:solidFill>
                <a:latin typeface="Arial" panose="020B0604020202020204" pitchFamily="34" charset="0"/>
                <a:cs typeface="Arial" panose="020B0604020202020204" pitchFamily="34" charset="0"/>
              </a:rPr>
              <a:t>Kernel: </a:t>
            </a:r>
            <a:r>
              <a:rPr lang="en-US" sz="1600" b="1" dirty="0" err="1" smtClean="0">
                <a:solidFill>
                  <a:schemeClr val="tx1"/>
                </a:solidFill>
                <a:latin typeface="Arial" panose="020B0604020202020204" pitchFamily="34" charset="0"/>
                <a:cs typeface="Arial" panose="020B0604020202020204" pitchFamily="34" charset="0"/>
              </a:rPr>
              <a:t>rbf</a:t>
            </a:r>
            <a:r>
              <a:rPr lang="en-US" sz="1600" b="1" dirty="0" smtClean="0">
                <a:solidFill>
                  <a:schemeClr val="tx1"/>
                </a:solidFill>
                <a:latin typeface="Arial" panose="020B0604020202020204" pitchFamily="34" charset="0"/>
                <a:cs typeface="Arial" panose="020B0604020202020204" pitchFamily="34" charset="0"/>
              </a:rPr>
              <a:t>(for </a:t>
            </a:r>
            <a:r>
              <a:rPr lang="en-US" sz="1600" b="1" dirty="0">
                <a:solidFill>
                  <a:schemeClr val="tx1"/>
                </a:solidFill>
                <a:latin typeface="Arial" panose="020B0604020202020204" pitchFamily="34" charset="0"/>
                <a:cs typeface="Arial" panose="020B0604020202020204" pitchFamily="34" charset="0"/>
              </a:rPr>
              <a:t>non-linear </a:t>
            </a:r>
            <a:r>
              <a:rPr lang="en-US" sz="1600" b="1" dirty="0" smtClean="0">
                <a:solidFill>
                  <a:schemeClr val="tx1"/>
                </a:solidFill>
                <a:latin typeface="Arial" panose="020B0604020202020204" pitchFamily="34" charset="0"/>
                <a:cs typeface="Arial" panose="020B0604020202020204" pitchFamily="34" charset="0"/>
              </a:rPr>
              <a:t>problems). </a:t>
            </a:r>
          </a:p>
          <a:p>
            <a:pPr>
              <a:lnSpc>
                <a:spcPct val="200000"/>
              </a:lnSpc>
              <a:buFont typeface="Arial" panose="020B0604020202020204" pitchFamily="34" charset="0"/>
              <a:buChar char="•"/>
            </a:pPr>
            <a:r>
              <a:rPr lang="en-US" sz="1600" b="1" dirty="0" smtClean="0">
                <a:solidFill>
                  <a:schemeClr val="tx1"/>
                </a:solidFill>
                <a:latin typeface="Arial" panose="020B0604020202020204" pitchFamily="34" charset="0"/>
                <a:cs typeface="Arial" panose="020B0604020202020204" pitchFamily="34" charset="0"/>
              </a:rPr>
              <a:t>It </a:t>
            </a:r>
            <a:r>
              <a:rPr lang="en-US" sz="1600" b="1" dirty="0">
                <a:solidFill>
                  <a:schemeClr val="tx1"/>
                </a:solidFill>
                <a:latin typeface="Arial" panose="020B0604020202020204" pitchFamily="34" charset="0"/>
                <a:cs typeface="Arial" panose="020B0604020202020204" pitchFamily="34" charset="0"/>
              </a:rPr>
              <a:t>is particularly useful when the relationship between class labels and attributes is non-linear</a:t>
            </a:r>
            <a:r>
              <a:rPr lang="en-US" sz="1600" b="1" dirty="0" smtClean="0">
                <a:solidFill>
                  <a:schemeClr val="tx1"/>
                </a:solidFill>
                <a:latin typeface="Arial" panose="020B0604020202020204" pitchFamily="34" charset="0"/>
                <a:cs typeface="Arial" panose="020B0604020202020204" pitchFamily="34" charset="0"/>
              </a:rPr>
              <a:t>.</a:t>
            </a:r>
          </a:p>
          <a:p>
            <a:pPr lvl="0">
              <a:lnSpc>
                <a:spcPct val="200000"/>
              </a:lnSpc>
              <a:buFont typeface="Arial" panose="020B0604020202020204" pitchFamily="34" charset="0"/>
              <a:buChar char="•"/>
            </a:pPr>
            <a:r>
              <a:rPr lang="en-US" altLang="en-US" sz="1600" b="1" dirty="0" smtClean="0">
                <a:solidFill>
                  <a:schemeClr val="tx1"/>
                </a:solidFill>
                <a:latin typeface="Arial" panose="020B0604020202020204" pitchFamily="34" charset="0"/>
                <a:cs typeface="Arial" panose="020B0604020202020204" pitchFamily="34" charset="0"/>
              </a:rPr>
              <a:t>Gamma : Defines </a:t>
            </a:r>
            <a:r>
              <a:rPr lang="en-US" altLang="en-US" sz="1600" b="1" dirty="0">
                <a:solidFill>
                  <a:schemeClr val="tx1"/>
                </a:solidFill>
                <a:latin typeface="Arial" panose="020B0604020202020204" pitchFamily="34" charset="0"/>
                <a:cs typeface="Arial" panose="020B0604020202020204" pitchFamily="34" charset="0"/>
              </a:rPr>
              <a:t>the reach of influence of a training </a:t>
            </a:r>
            <a:r>
              <a:rPr lang="en-US" altLang="en-US" sz="1600" b="1" dirty="0" smtClean="0">
                <a:solidFill>
                  <a:schemeClr val="tx1"/>
                </a:solidFill>
                <a:latin typeface="Arial" panose="020B0604020202020204" pitchFamily="34" charset="0"/>
                <a:cs typeface="Arial" panose="020B0604020202020204" pitchFamily="34" charset="0"/>
              </a:rPr>
              <a:t>sample. </a:t>
            </a:r>
            <a:endParaRPr lang="en-US" altLang="en-US" sz="1600" b="1" dirty="0">
              <a:solidFill>
                <a:schemeClr val="tx1"/>
              </a:solidFill>
              <a:latin typeface="Arial" panose="020B0604020202020204" pitchFamily="34" charset="0"/>
              <a:cs typeface="Arial" panose="020B0604020202020204" pitchFamily="34" charset="0"/>
            </a:endParaRPr>
          </a:p>
          <a:p>
            <a:pPr marL="139700" indent="0">
              <a:lnSpc>
                <a:spcPct val="200000"/>
              </a:lnSpc>
              <a:buNone/>
            </a:pPr>
            <a:endParaRPr lang="en-I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39017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Text Placeholder 2"/>
          <p:cNvSpPr>
            <a:spLocks noGrp="1"/>
          </p:cNvSpPr>
          <p:nvPr>
            <p:ph type="body" idx="1"/>
          </p:nvPr>
        </p:nvSpPr>
        <p:spPr/>
        <p:txBody>
          <a:bodyPr/>
          <a:lstStyle/>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115" y="0"/>
            <a:ext cx="7932056" cy="5143500"/>
          </a:xfrm>
          <a:prstGeom prst="rect">
            <a:avLst/>
          </a:prstGeom>
        </p:spPr>
      </p:pic>
    </p:spTree>
    <p:extLst>
      <p:ext uri="{BB962C8B-B14F-4D97-AF65-F5344CB8AC3E}">
        <p14:creationId xmlns:p14="http://schemas.microsoft.com/office/powerpoint/2010/main" val="205442843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2400" dirty="0"/>
              <a:t>3. Training and testing of RF model</a:t>
            </a:r>
          </a:p>
        </p:txBody>
      </p:sp>
      <p:sp>
        <p:nvSpPr>
          <p:cNvPr id="3" name="Text Placeholder 2"/>
          <p:cNvSpPr>
            <a:spLocks noGrp="1"/>
          </p:cNvSpPr>
          <p:nvPr>
            <p:ph type="body" idx="1"/>
          </p:nvPr>
        </p:nvSpPr>
        <p:spPr>
          <a:xfrm>
            <a:off x="720000" y="3854824"/>
            <a:ext cx="7704000" cy="884517"/>
          </a:xfrm>
        </p:spPr>
        <p:txBody>
          <a:bodyPr/>
          <a:lstStyle/>
          <a:p>
            <a:r>
              <a:rPr lang="en-IN" b="1" dirty="0" smtClean="0">
                <a:latin typeface="Arial" panose="020B0604020202020204" pitchFamily="34" charset="0"/>
                <a:cs typeface="Arial" panose="020B0604020202020204" pitchFamily="34" charset="0"/>
              </a:rPr>
              <a:t>Testing accuracy : </a:t>
            </a:r>
            <a:r>
              <a:rPr lang="en-IN" b="1" dirty="0" smtClean="0">
                <a:latin typeface="Arial" panose="020B0604020202020204" pitchFamily="34" charset="0"/>
                <a:cs typeface="Arial" panose="020B0604020202020204" pitchFamily="34" charset="0"/>
              </a:rPr>
              <a:t>0.7380530973451327</a:t>
            </a:r>
            <a:endParaRPr lang="en-IN" b="1" dirty="0" smtClean="0">
              <a:latin typeface="Arial" panose="020B0604020202020204" pitchFamily="34" charset="0"/>
              <a:cs typeface="Arial" panose="020B0604020202020204" pitchFamily="34" charset="0"/>
            </a:endParaRPr>
          </a:p>
          <a:p>
            <a:endParaRPr lang="en-IN" b="1" dirty="0">
              <a:latin typeface="Arial" panose="020B0604020202020204" pitchFamily="34" charset="0"/>
              <a:cs typeface="Arial" panose="020B0604020202020204" pitchFamily="34" charset="0"/>
            </a:endParaRPr>
          </a:p>
          <a:p>
            <a:r>
              <a:rPr lang="en-IN" b="1" dirty="0" smtClean="0">
                <a:latin typeface="Arial" panose="020B0604020202020204" pitchFamily="34" charset="0"/>
                <a:cs typeface="Arial" panose="020B0604020202020204" pitchFamily="34" charset="0"/>
              </a:rPr>
              <a:t>Training accuracy </a:t>
            </a:r>
            <a:r>
              <a:rPr lang="en-IN" b="1" dirty="0" smtClean="0">
                <a:latin typeface="Arial" panose="020B0604020202020204" pitchFamily="34" charset="0"/>
                <a:cs typeface="Arial" panose="020B0604020202020204" pitchFamily="34" charset="0"/>
              </a:rPr>
              <a:t>:0.983178397521027</a:t>
            </a:r>
            <a:endParaRPr lang="en-IN" dirty="0" smtClean="0"/>
          </a:p>
          <a:p>
            <a:pPr marL="139700" indent="0">
              <a:buNone/>
            </a:pPr>
            <a:endParaRPr lang="en-IN" dirty="0"/>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138480" y="1017725"/>
            <a:ext cx="5731510" cy="2720340"/>
          </a:xfrm>
          <a:prstGeom prst="rect">
            <a:avLst/>
          </a:prstGeom>
        </p:spPr>
      </p:pic>
    </p:spTree>
    <p:extLst>
      <p:ext uri="{BB962C8B-B14F-4D97-AF65-F5344CB8AC3E}">
        <p14:creationId xmlns:p14="http://schemas.microsoft.com/office/powerpoint/2010/main" val="269325973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IN"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371" y="0"/>
            <a:ext cx="7792629" cy="5143500"/>
          </a:xfrm>
          <a:prstGeom prst="rect">
            <a:avLst/>
          </a:prstGeom>
        </p:spPr>
      </p:pic>
    </p:spTree>
    <p:extLst>
      <p:ext uri="{BB962C8B-B14F-4D97-AF65-F5344CB8AC3E}">
        <p14:creationId xmlns:p14="http://schemas.microsoft.com/office/powerpoint/2010/main" val="29341456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8" name="TextBox 7"/>
          <p:cNvSpPr txBox="1"/>
          <p:nvPr/>
        </p:nvSpPr>
        <p:spPr>
          <a:xfrm>
            <a:off x="776515" y="1836057"/>
            <a:ext cx="4470399" cy="1015663"/>
          </a:xfrm>
          <a:prstGeom prst="rect">
            <a:avLst/>
          </a:prstGeom>
          <a:noFill/>
        </p:spPr>
        <p:txBody>
          <a:bodyPr wrap="square" rtlCol="0">
            <a:spAutoFit/>
          </a:bodyPr>
          <a:lstStyle/>
          <a:p>
            <a:r>
              <a:rPr lang="en-IN" sz="6000" dirty="0" smtClean="0">
                <a:latin typeface="Sora" panose="020B0604020202020204" charset="0"/>
                <a:cs typeface="Sora" panose="020B0604020202020204" charset="0"/>
              </a:rPr>
              <a:t>Thank You</a:t>
            </a:r>
            <a:endParaRPr lang="en-IN" sz="6000" dirty="0">
              <a:latin typeface="Sora" panose="020B0604020202020204" charset="0"/>
              <a:cs typeface="Sora" panose="020B0604020202020204" charset="0"/>
            </a:endParaRPr>
          </a:p>
        </p:txBody>
      </p:sp>
      <p:sp>
        <p:nvSpPr>
          <p:cNvPr id="24" name="Google Shape;457;p28"/>
          <p:cNvSpPr/>
          <p:nvPr/>
        </p:nvSpPr>
        <p:spPr>
          <a:xfrm>
            <a:off x="5618431" y="1047708"/>
            <a:ext cx="2702700" cy="2850000"/>
          </a:xfrm>
          <a:prstGeom prst="roundRect">
            <a:avLst>
              <a:gd name="adj" fmla="val 16667"/>
            </a:avLst>
          </a:prstGeom>
          <a:solidFill>
            <a:schemeClr val="lt1"/>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Google Shape;458;p28"/>
          <p:cNvPicPr preferRelativeResize="0"/>
          <p:nvPr/>
        </p:nvPicPr>
        <p:blipFill rotWithShape="1">
          <a:blip r:embed="rId3">
            <a:alphaModFix/>
          </a:blip>
          <a:srcRect t="15898" b="9530"/>
          <a:stretch/>
        </p:blipFill>
        <p:spPr>
          <a:xfrm>
            <a:off x="5655933" y="1470900"/>
            <a:ext cx="2627696" cy="2003615"/>
          </a:xfrm>
          <a:prstGeom prst="rect">
            <a:avLst/>
          </a:prstGeom>
          <a:noFill/>
          <a:ln>
            <a:noFill/>
          </a:ln>
        </p:spPr>
      </p:pic>
      <p:sp useBgFill="1">
        <p:nvSpPr>
          <p:cNvPr id="2" name="TextBox 1"/>
          <p:cNvSpPr txBox="1"/>
          <p:nvPr/>
        </p:nvSpPr>
        <p:spPr>
          <a:xfrm>
            <a:off x="8548914" y="217714"/>
            <a:ext cx="523342" cy="307777"/>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4"/>
          <p:cNvSpPr txBox="1">
            <a:spLocks noGrp="1"/>
          </p:cNvSpPr>
          <p:nvPr>
            <p:ph type="title"/>
          </p:nvPr>
        </p:nvSpPr>
        <p:spPr>
          <a:xfrm>
            <a:off x="0" y="436282"/>
            <a:ext cx="8809318" cy="466165"/>
          </a:xfrm>
          <a:prstGeom prst="rect">
            <a:avLst/>
          </a:prstGeom>
        </p:spPr>
        <p:txBody>
          <a:bodyPr spcFirstLastPara="1" wrap="square" lIns="91425" tIns="91425" rIns="91425" bIns="91425" anchor="t" anchorCtr="0">
            <a:noAutofit/>
          </a:bodyPr>
          <a:lstStyle/>
          <a:p>
            <a:r>
              <a:rPr lang="en" sz="1600" dirty="0" smtClean="0"/>
              <a:t>1</a:t>
            </a:r>
            <a:r>
              <a:rPr lang="en" sz="1600" dirty="0"/>
              <a:t>.</a:t>
            </a:r>
            <a:r>
              <a:rPr lang="en-IN" sz="1600" dirty="0"/>
              <a:t> Effective factors in diagnosing the degree of hepatitis </a:t>
            </a:r>
            <a:r>
              <a:rPr lang="en-IN" sz="1600" dirty="0" smtClean="0"/>
              <a:t>c using </a:t>
            </a:r>
            <a:r>
              <a:rPr lang="en-IN" sz="1600" dirty="0"/>
              <a:t>machine learning</a:t>
            </a:r>
            <a:br>
              <a:rPr lang="en-IN" sz="1600" dirty="0"/>
            </a:br>
            <a:r>
              <a:rPr lang="en-IN" sz="1400" dirty="0"/>
              <a:t>        </a:t>
            </a:r>
            <a:r>
              <a:rPr lang="en-IN" sz="1050" b="0" dirty="0" smtClean="0"/>
              <a:t/>
            </a:r>
            <a:br>
              <a:rPr lang="en-IN" sz="1050" b="0" dirty="0" smtClean="0"/>
            </a:br>
            <a:r>
              <a:rPr lang="en-IN" sz="1050" b="0" dirty="0"/>
              <a:t/>
            </a:r>
            <a:br>
              <a:rPr lang="en-IN" sz="1050" b="0" dirty="0"/>
            </a:br>
            <a:r>
              <a:rPr lang="en-IN" sz="1050" b="0" dirty="0"/>
              <a:t/>
            </a:r>
            <a:br>
              <a:rPr lang="en-IN" sz="1050" b="0" dirty="0"/>
            </a:br>
            <a:endParaRPr sz="1300" b="0" dirty="0"/>
          </a:p>
        </p:txBody>
      </p:sp>
      <p:sp>
        <p:nvSpPr>
          <p:cNvPr id="7" name="TextBox 6"/>
          <p:cNvSpPr txBox="1"/>
          <p:nvPr/>
        </p:nvSpPr>
        <p:spPr>
          <a:xfrm>
            <a:off x="65741" y="1075765"/>
            <a:ext cx="8898965" cy="3284041"/>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IN" dirty="0"/>
              <a:t>Detection and classification of hepatitis c disease using selective </a:t>
            </a:r>
            <a:r>
              <a:rPr lang="en-IN" dirty="0" smtClean="0"/>
              <a:t>features</a:t>
            </a:r>
          </a:p>
          <a:p>
            <a:pPr marL="285750" indent="-285750">
              <a:lnSpc>
                <a:spcPct val="150000"/>
              </a:lnSpc>
              <a:buFont typeface="Wingdings" panose="05000000000000000000" pitchFamily="2" charset="2"/>
              <a:buChar char="v"/>
            </a:pPr>
            <a:r>
              <a:rPr lang="en-US" dirty="0"/>
              <a:t>This study showed that using data-mining algorithms also can be useful for HCV diagnosing</a:t>
            </a:r>
            <a:r>
              <a:rPr lang="en-US" dirty="0" smtClean="0"/>
              <a:t>.</a:t>
            </a:r>
          </a:p>
          <a:p>
            <a:pPr marL="285750" indent="-285750">
              <a:lnSpc>
                <a:spcPct val="150000"/>
              </a:lnSpc>
              <a:buFont typeface="Wingdings" panose="05000000000000000000" pitchFamily="2" charset="2"/>
              <a:buChar char="v"/>
            </a:pPr>
            <a:r>
              <a:rPr lang="en-US" dirty="0"/>
              <a:t>The dataset was cleaned and preprocessed to ensure accuracy and consistency. Missing values were handled using appropriate techniques (imputation or exclusion</a:t>
            </a:r>
            <a:r>
              <a:rPr lang="en-US" dirty="0" smtClean="0"/>
              <a:t>).</a:t>
            </a:r>
          </a:p>
          <a:p>
            <a:pPr marL="285750" indent="-285750">
              <a:lnSpc>
                <a:spcPct val="150000"/>
              </a:lnSpc>
              <a:buFont typeface="Wingdings" panose="05000000000000000000" pitchFamily="2" charset="2"/>
              <a:buChar char="v"/>
            </a:pPr>
            <a:r>
              <a:rPr lang="en-US" dirty="0"/>
              <a:t>In this study, three feature selection techniques were first used to select the most useful features for HVC </a:t>
            </a:r>
            <a:r>
              <a:rPr lang="en-US" dirty="0" smtClean="0"/>
              <a:t>analyzing.</a:t>
            </a:r>
          </a:p>
          <a:p>
            <a:pPr marL="285750" indent="-285750">
              <a:lnSpc>
                <a:spcPct val="150000"/>
              </a:lnSpc>
              <a:buFont typeface="Wingdings" panose="05000000000000000000" pitchFamily="2" charset="2"/>
              <a:buChar char="v"/>
            </a:pPr>
            <a:r>
              <a:rPr lang="en-US" dirty="0"/>
              <a:t>F</a:t>
            </a:r>
            <a:r>
              <a:rPr lang="en-US" dirty="0" smtClean="0"/>
              <a:t>or </a:t>
            </a:r>
            <a:r>
              <a:rPr lang="en-US" dirty="0"/>
              <a:t>each selected feature set, three machine-learning algorithms were applied, and a diagnosing model for detecting Hepatitis C was reported</a:t>
            </a:r>
            <a:r>
              <a:rPr lang="en-US" dirty="0" smtClean="0"/>
              <a:t>. </a:t>
            </a:r>
          </a:p>
          <a:p>
            <a:pPr marL="285750" indent="-285750">
              <a:lnSpc>
                <a:spcPct val="150000"/>
              </a:lnSpc>
              <a:buFont typeface="Wingdings" panose="05000000000000000000" pitchFamily="2" charset="2"/>
              <a:buChar char="v"/>
            </a:pPr>
            <a:r>
              <a:rPr lang="en-US" dirty="0" smtClean="0"/>
              <a:t>Data-mining </a:t>
            </a:r>
            <a:r>
              <a:rPr lang="en-US" dirty="0"/>
              <a:t>algorithms can be helpful to for HCV diagnosing. </a:t>
            </a:r>
            <a:endParaRPr lang="en-US" dirty="0" smtClean="0"/>
          </a:p>
          <a:p>
            <a:pPr marL="285750" indent="-285750">
              <a:lnSpc>
                <a:spcPct val="150000"/>
              </a:lnSpc>
              <a:buFont typeface="Wingdings" panose="05000000000000000000" pitchFamily="2" charset="2"/>
              <a:buChar char="v"/>
            </a:pPr>
            <a:r>
              <a:rPr lang="en-US" dirty="0" smtClean="0"/>
              <a:t>Accuracy of all proposed algorithm is arrived to show the best model</a:t>
            </a:r>
          </a:p>
        </p:txBody>
      </p:sp>
      <p:sp useBgFill="1">
        <p:nvSpPr>
          <p:cNvPr id="2" name="TextBox 1"/>
          <p:cNvSpPr txBox="1"/>
          <p:nvPr/>
        </p:nvSpPr>
        <p:spPr>
          <a:xfrm>
            <a:off x="8606971" y="4557486"/>
            <a:ext cx="449943" cy="449943"/>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7" name="Subtitle 6"/>
          <p:cNvSpPr>
            <a:spLocks noGrp="1"/>
          </p:cNvSpPr>
          <p:nvPr>
            <p:ph type="subTitle" idx="2"/>
          </p:nvPr>
        </p:nvSpPr>
        <p:spPr>
          <a:xfrm>
            <a:off x="251012" y="370541"/>
            <a:ext cx="8659907" cy="2085788"/>
          </a:xfrm>
        </p:spPr>
        <p:txBody>
          <a:bodyPr/>
          <a:lstStyle/>
          <a:p>
            <a:pPr>
              <a:lnSpc>
                <a:spcPct val="150000"/>
              </a:lnSpc>
              <a:buFont typeface="Wingdings" panose="05000000000000000000" pitchFamily="2" charset="2"/>
              <a:buChar char="v"/>
            </a:pPr>
            <a:r>
              <a:rPr lang="en-IN" sz="1400" dirty="0" smtClean="0">
                <a:latin typeface="+mj-lt"/>
                <a:cs typeface="Sora" panose="020B0604020202020204" charset="0"/>
              </a:rPr>
              <a:t>Dataset is collected from UCI repository</a:t>
            </a:r>
            <a:endParaRPr lang="en-IN" sz="1400" dirty="0">
              <a:latin typeface="+mj-lt"/>
              <a:cs typeface="Sora" panose="020B0604020202020204" charset="0"/>
            </a:endParaRPr>
          </a:p>
          <a:p>
            <a:pPr>
              <a:lnSpc>
                <a:spcPct val="150000"/>
              </a:lnSpc>
              <a:buFont typeface="Wingdings" panose="05000000000000000000" pitchFamily="2" charset="2"/>
              <a:buChar char="v"/>
            </a:pPr>
            <a:r>
              <a:rPr lang="en-IN" sz="1400" dirty="0" smtClean="0">
                <a:latin typeface="+mj-lt"/>
                <a:cs typeface="Sora" panose="020B0604020202020204" charset="0"/>
              </a:rPr>
              <a:t>The dataset contains 1385 sample observations and each sample is represented by 29 features.</a:t>
            </a:r>
          </a:p>
          <a:p>
            <a:pPr>
              <a:lnSpc>
                <a:spcPct val="150000"/>
              </a:lnSpc>
              <a:buFont typeface="Wingdings" panose="05000000000000000000" pitchFamily="2" charset="2"/>
              <a:buChar char="v"/>
            </a:pPr>
            <a:r>
              <a:rPr lang="en-US" sz="1400" dirty="0" smtClean="0">
                <a:latin typeface="+mj-lt"/>
                <a:cs typeface="Sora" panose="020B0604020202020204" charset="0"/>
              </a:rPr>
              <a:t>Pearson </a:t>
            </a:r>
            <a:r>
              <a:rPr lang="en-US" sz="1400" dirty="0">
                <a:latin typeface="+mj-lt"/>
                <a:cs typeface="Sora" panose="020B0604020202020204" charset="0"/>
              </a:rPr>
              <a:t>Correlation, ANOVA, and Random Forest as the main feature selection </a:t>
            </a:r>
            <a:r>
              <a:rPr lang="en-US" sz="1400" dirty="0" smtClean="0">
                <a:latin typeface="+mj-lt"/>
                <a:cs typeface="Sora" panose="020B0604020202020204" charset="0"/>
              </a:rPr>
              <a:t>algorithms used</a:t>
            </a:r>
          </a:p>
          <a:p>
            <a:pPr>
              <a:lnSpc>
                <a:spcPct val="150000"/>
              </a:lnSpc>
              <a:buFont typeface="Wingdings" panose="05000000000000000000" pitchFamily="2" charset="2"/>
              <a:buChar char="v"/>
            </a:pPr>
            <a:r>
              <a:rPr lang="en-US" sz="1400" dirty="0">
                <a:latin typeface="+mj-lt"/>
                <a:cs typeface="Sora" panose="020B0604020202020204" charset="0"/>
              </a:rPr>
              <a:t>Comparing the evaluation metrics of the best models on these three feature selection methods showed that ANOVA was the best feature selection method</a:t>
            </a:r>
            <a:r>
              <a:rPr lang="en-IN" sz="1400" dirty="0" smtClean="0">
                <a:latin typeface="+mj-lt"/>
                <a:cs typeface="Sora" panose="020B0604020202020204" charset="0"/>
              </a:rPr>
              <a:t> </a:t>
            </a:r>
          </a:p>
          <a:p>
            <a:pPr>
              <a:lnSpc>
                <a:spcPct val="150000"/>
              </a:lnSpc>
              <a:buFont typeface="Wingdings" panose="05000000000000000000" pitchFamily="2" charset="2"/>
              <a:buChar char="v"/>
            </a:pPr>
            <a:r>
              <a:rPr lang="en-IN" sz="1400" dirty="0" smtClean="0">
                <a:latin typeface="+mj-lt"/>
                <a:cs typeface="Sora" panose="020B0604020202020204" charset="0"/>
              </a:rPr>
              <a:t> DNN and RF achieved the highest accuracy of 93.51 and 93.029</a:t>
            </a:r>
          </a:p>
          <a:p>
            <a:pPr>
              <a:lnSpc>
                <a:spcPct val="150000"/>
              </a:lnSpc>
              <a:buFont typeface="Wingdings" panose="05000000000000000000" pitchFamily="2" charset="2"/>
              <a:buChar char="v"/>
            </a:pPr>
            <a:endParaRPr lang="en-IN" sz="1400" dirty="0">
              <a:latin typeface="+mj-lt"/>
              <a:cs typeface="Sora" panose="020B0604020202020204" charset="0"/>
            </a:endParaRPr>
          </a:p>
        </p:txBody>
      </p:sp>
      <p:cxnSp>
        <p:nvCxnSpPr>
          <p:cNvPr id="9" name="Straight Connector 8"/>
          <p:cNvCxnSpPr/>
          <p:nvPr/>
        </p:nvCxnSpPr>
        <p:spPr>
          <a:xfrm>
            <a:off x="7482542" y="2354729"/>
            <a:ext cx="1284940" cy="1793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673" y="2571391"/>
            <a:ext cx="3496163" cy="2572109"/>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6"/>
          <p:cNvSpPr txBox="1">
            <a:spLocks noGrp="1"/>
          </p:cNvSpPr>
          <p:nvPr>
            <p:ph type="title"/>
          </p:nvPr>
        </p:nvSpPr>
        <p:spPr>
          <a:xfrm>
            <a:off x="3639670" y="1308846"/>
            <a:ext cx="5325036" cy="3059953"/>
          </a:xfrm>
          <a:prstGeom prst="rect">
            <a:avLst/>
          </a:prstGeom>
        </p:spPr>
        <p:txBody>
          <a:bodyPr spcFirstLastPara="1" wrap="square" lIns="91425" tIns="91425" rIns="91425" bIns="91425" anchor="t" anchorCtr="0">
            <a:noAutofit/>
          </a:bodyPr>
          <a:lstStyle/>
          <a:p>
            <a:pPr lvl="0"/>
            <a:r>
              <a:rPr lang="en" sz="6000" dirty="0" smtClean="0">
                <a:solidFill>
                  <a:schemeClr val="bg2">
                    <a:lumMod val="75000"/>
                  </a:schemeClr>
                </a:solidFill>
                <a:latin typeface="Sora" panose="020B0604020202020204" charset="0"/>
                <a:cs typeface="Sora" panose="020B0604020202020204" charset="0"/>
              </a:rPr>
              <a:t>03-</a:t>
            </a:r>
            <a:r>
              <a:rPr lang="en" sz="6000" dirty="0">
                <a:solidFill>
                  <a:schemeClr val="bg2">
                    <a:lumMod val="75000"/>
                  </a:schemeClr>
                </a:solidFill>
                <a:latin typeface="Sora" panose="020B0604020202020204" charset="0"/>
                <a:cs typeface="Sora" panose="020B0604020202020204" charset="0"/>
              </a:rPr>
              <a:t>.</a:t>
            </a:r>
            <a:r>
              <a:rPr lang="en" sz="3200" dirty="0" smtClean="0">
                <a:solidFill>
                  <a:srgbClr val="FF0000"/>
                </a:solidFill>
                <a:latin typeface="Sora" panose="020B0604020202020204" charset="0"/>
                <a:cs typeface="Sora" panose="020B0604020202020204" charset="0"/>
              </a:rPr>
              <a:t/>
            </a:r>
            <a:br>
              <a:rPr lang="en" sz="3200" dirty="0" smtClean="0">
                <a:solidFill>
                  <a:srgbClr val="FF0000"/>
                </a:solidFill>
                <a:latin typeface="Sora" panose="020B0604020202020204" charset="0"/>
                <a:cs typeface="Sora" panose="020B0604020202020204" charset="0"/>
              </a:rPr>
            </a:br>
            <a:r>
              <a:rPr lang="en" sz="4000" dirty="0" smtClean="0"/>
              <a:t>Literature </a:t>
            </a:r>
            <a:r>
              <a:rPr lang="en" sz="4000" dirty="0"/>
              <a:t>Review </a:t>
            </a:r>
            <a:r>
              <a:rPr lang="en" sz="4000" dirty="0" smtClean="0"/>
              <a:t>2</a:t>
            </a:r>
            <a:endParaRPr lang="en" sz="4000" dirty="0">
              <a:solidFill>
                <a:srgbClr val="FF0000"/>
              </a:solidFill>
              <a:latin typeface="Sora" panose="020B0604020202020204" charset="0"/>
              <a:cs typeface="Sora" panose="020B0604020202020204" charset="0"/>
            </a:endParaRPr>
          </a:p>
        </p:txBody>
      </p:sp>
      <p:sp useBgFill="1">
        <p:nvSpPr>
          <p:cNvPr id="2" name="TextBox 1"/>
          <p:cNvSpPr txBox="1"/>
          <p:nvPr/>
        </p:nvSpPr>
        <p:spPr>
          <a:xfrm>
            <a:off x="8650513" y="224971"/>
            <a:ext cx="232229" cy="307777"/>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596"/>
        <p:cNvGrpSpPr/>
        <p:nvPr/>
      </p:nvGrpSpPr>
      <p:grpSpPr>
        <a:xfrm>
          <a:off x="0" y="0"/>
          <a:ext cx="0" cy="0"/>
          <a:chOff x="0" y="0"/>
          <a:chExt cx="0" cy="0"/>
        </a:xfrm>
      </p:grpSpPr>
      <p:sp>
        <p:nvSpPr>
          <p:cNvPr id="597" name="Google Shape;597;p38"/>
          <p:cNvSpPr txBox="1">
            <a:spLocks noGrp="1"/>
          </p:cNvSpPr>
          <p:nvPr>
            <p:ph type="title"/>
          </p:nvPr>
        </p:nvSpPr>
        <p:spPr>
          <a:xfrm>
            <a:off x="64033" y="496890"/>
            <a:ext cx="7222138" cy="573741"/>
          </a:xfrm>
          <a:prstGeom prst="rect">
            <a:avLst/>
          </a:prstGeom>
        </p:spPr>
        <p:txBody>
          <a:bodyPr spcFirstLastPara="1" wrap="square" lIns="91425" tIns="91425" rIns="91425" bIns="91425" anchor="b" anchorCtr="0">
            <a:noAutofit/>
          </a:bodyPr>
          <a:lstStyle/>
          <a:p>
            <a:pPr lvl="0"/>
            <a:r>
              <a:rPr lang="en-IN" sz="1600" dirty="0" smtClean="0">
                <a:solidFill>
                  <a:schemeClr val="tx1"/>
                </a:solidFill>
              </a:rPr>
              <a:t>2.  </a:t>
            </a:r>
            <a:r>
              <a:rPr lang="en-US" sz="1600" dirty="0" smtClean="0">
                <a:solidFill>
                  <a:schemeClr val="tx1"/>
                </a:solidFill>
              </a:rPr>
              <a:t>Diagnosing the stage of Hepatitis C using machine learning </a:t>
            </a:r>
            <a:endParaRPr sz="1600" dirty="0">
              <a:solidFill>
                <a:schemeClr val="tx1"/>
              </a:solidFill>
            </a:endParaRPr>
          </a:p>
        </p:txBody>
      </p:sp>
      <p:sp>
        <p:nvSpPr>
          <p:cNvPr id="598" name="Google Shape;598;p38"/>
          <p:cNvSpPr txBox="1">
            <a:spLocks noGrp="1"/>
          </p:cNvSpPr>
          <p:nvPr>
            <p:ph type="subTitle" idx="1"/>
          </p:nvPr>
        </p:nvSpPr>
        <p:spPr>
          <a:xfrm>
            <a:off x="310776" y="1137216"/>
            <a:ext cx="8737600" cy="3862675"/>
          </a:xfrm>
          <a:prstGeom prst="rect">
            <a:avLst/>
          </a:prstGeom>
        </p:spPr>
        <p:txBody>
          <a:bodyPr spcFirstLastPara="1" wrap="square" lIns="91425" tIns="91425" rIns="91425" bIns="91425" anchor="t" anchorCtr="0">
            <a:noAutofit/>
          </a:bodyPr>
          <a:lstStyle/>
          <a:p>
            <a:pPr marL="285750" lvl="0" indent="-285750" algn="l">
              <a:lnSpc>
                <a:spcPct val="150000"/>
              </a:lnSpc>
              <a:buFont typeface="Wingdings" panose="05000000000000000000" pitchFamily="2" charset="2"/>
              <a:buChar char="v"/>
            </a:pPr>
            <a:r>
              <a:rPr lang="en-IN" sz="1400" dirty="0">
                <a:latin typeface="Arial" panose="020B0604020202020204" pitchFamily="34" charset="0"/>
                <a:cs typeface="Arial" panose="020B0604020202020204" pitchFamily="34" charset="0"/>
              </a:rPr>
              <a:t>Performance evaluation of the proposed Intelligent Hepatitis C Stage Diagnoses System (IHSDS) empowered with machine learning in detection of stages of Hepatitis C  using ANN</a:t>
            </a:r>
            <a:r>
              <a:rPr lang="en-IN" sz="1400" dirty="0" smtClean="0">
                <a:latin typeface="Arial" panose="020B0604020202020204" pitchFamily="34" charset="0"/>
                <a:cs typeface="Arial" panose="020B0604020202020204" pitchFamily="34" charset="0"/>
              </a:rPr>
              <a:t>. </a:t>
            </a:r>
          </a:p>
          <a:p>
            <a:pPr marL="285750" lvl="0" indent="-285750" algn="l">
              <a:lnSpc>
                <a:spcPct val="150000"/>
              </a:lnSpc>
              <a:buFont typeface="Wingdings" panose="05000000000000000000" pitchFamily="2" charset="2"/>
              <a:buChar char="v"/>
            </a:pPr>
            <a:r>
              <a:rPr lang="en-IN" sz="1400" dirty="0">
                <a:latin typeface="Arial" panose="020B0604020202020204" pitchFamily="34" charset="0"/>
                <a:cs typeface="Arial" panose="020B0604020202020204" pitchFamily="34" charset="0"/>
              </a:rPr>
              <a:t>Dataset was taken from UCI repository.  The dataset contains 1385 sample observations and each sample is represented by 29 </a:t>
            </a:r>
            <a:r>
              <a:rPr lang="en-IN" sz="1400" dirty="0" smtClean="0">
                <a:latin typeface="Arial" panose="020B0604020202020204" pitchFamily="34" charset="0"/>
                <a:cs typeface="Arial" panose="020B0604020202020204" pitchFamily="34" charset="0"/>
              </a:rPr>
              <a:t>features. The </a:t>
            </a:r>
            <a:r>
              <a:rPr lang="en-IN" sz="1400" dirty="0">
                <a:latin typeface="Arial" panose="020B0604020202020204" pitchFamily="34" charset="0"/>
                <a:cs typeface="Arial" panose="020B0604020202020204" pitchFamily="34" charset="0"/>
              </a:rPr>
              <a:t>value of attribute “histological staging” in this dataset indicates the Stage of the patient</a:t>
            </a:r>
            <a:endParaRPr lang="en-IN" sz="1400" dirty="0" smtClean="0">
              <a:latin typeface="Arial" panose="020B0604020202020204" pitchFamily="34" charset="0"/>
              <a:cs typeface="Arial" panose="020B0604020202020204" pitchFamily="34" charset="0"/>
            </a:endParaRPr>
          </a:p>
          <a:p>
            <a:pPr marL="285750" indent="-285750" algn="l">
              <a:lnSpc>
                <a:spcPct val="150000"/>
              </a:lnSpc>
              <a:buFont typeface="Wingdings" panose="05000000000000000000" pitchFamily="2" charset="2"/>
              <a:buChar char="v"/>
            </a:pPr>
            <a:r>
              <a:rPr lang="en-IN" sz="1400" dirty="0">
                <a:latin typeface="Arial" panose="020B0604020202020204" pitchFamily="34" charset="0"/>
                <a:cs typeface="Arial" panose="020B0604020202020204" pitchFamily="34" charset="0"/>
              </a:rPr>
              <a:t>This model is used to gain the maximum precision in the prediction by using the back-propagation algorithm of the Artificial Neural Network model. .</a:t>
            </a:r>
          </a:p>
          <a:p>
            <a:pPr marL="285750" indent="-285750" algn="l">
              <a:lnSpc>
                <a:spcPct val="150000"/>
              </a:lnSpc>
              <a:buFont typeface="Wingdings" panose="05000000000000000000" pitchFamily="2" charset="2"/>
              <a:buChar char="v"/>
            </a:pPr>
            <a:r>
              <a:rPr lang="en-IN" sz="1400" dirty="0">
                <a:latin typeface="Arial" panose="020B0604020202020204" pitchFamily="34" charset="0"/>
                <a:cs typeface="Arial" panose="020B0604020202020204" pitchFamily="34" charset="0"/>
              </a:rPr>
              <a:t>969 samples (70% of the dataset) are used for training the model, and the remaining 416 samples (30% of the dataset) are used for validation purposes</a:t>
            </a:r>
          </a:p>
          <a:p>
            <a:pPr marL="285750" lvl="0" indent="-285750" algn="l">
              <a:lnSpc>
                <a:spcPct val="150000"/>
              </a:lnSpc>
              <a:buFont typeface="Wingdings" panose="05000000000000000000" pitchFamily="2" charset="2"/>
              <a:buChar char="v"/>
            </a:pPr>
            <a:r>
              <a:rPr lang="en-IN" sz="1400" dirty="0">
                <a:latin typeface="Arial" panose="020B0604020202020204" pitchFamily="34" charset="0"/>
                <a:cs typeface="Arial" panose="020B0604020202020204" pitchFamily="34" charset="0"/>
              </a:rPr>
              <a:t>Different stages involved in the back-propagation algorithm include reading the training data, building and connecting the ANN </a:t>
            </a:r>
            <a:r>
              <a:rPr lang="en-IN" sz="1400" dirty="0" smtClean="0">
                <a:latin typeface="Arial" panose="020B0604020202020204" pitchFamily="34" charset="0"/>
                <a:cs typeface="Arial" panose="020B0604020202020204" pitchFamily="34" charset="0"/>
              </a:rPr>
              <a:t>layers, </a:t>
            </a:r>
            <a:r>
              <a:rPr lang="en-IN" sz="1400" dirty="0">
                <a:latin typeface="Arial" panose="020B0604020202020204" pitchFamily="34" charset="0"/>
                <a:cs typeface="Arial" panose="020B0604020202020204" pitchFamily="34" charset="0"/>
              </a:rPr>
              <a:t>predicting error, updating parameters, and prediction precision</a:t>
            </a:r>
            <a:r>
              <a:rPr lang="en-IN" dirty="0"/>
              <a:t>.</a:t>
            </a:r>
            <a:endParaRPr lang="en-IN" sz="1400" dirty="0" smtClean="0">
              <a:latin typeface="Arial" panose="020B0604020202020204" pitchFamily="34" charset="0"/>
              <a:cs typeface="Arial" panose="020B0604020202020204" pitchFamily="34" charset="0"/>
            </a:endParaRPr>
          </a:p>
        </p:txBody>
      </p:sp>
      <p:grpSp>
        <p:nvGrpSpPr>
          <p:cNvPr id="599" name="Google Shape;599;p38"/>
          <p:cNvGrpSpPr/>
          <p:nvPr/>
        </p:nvGrpSpPr>
        <p:grpSpPr>
          <a:xfrm>
            <a:off x="6927556" y="4023718"/>
            <a:ext cx="1501338" cy="1501338"/>
            <a:chOff x="4721450" y="-1195651"/>
            <a:chExt cx="1020000" cy="1020000"/>
          </a:xfrm>
        </p:grpSpPr>
        <p:sp>
          <p:nvSpPr>
            <p:cNvPr id="600" name="Google Shape;600;p38"/>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8"/>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8"/>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8"/>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Treatment Approaches for Viral Hepatitis by Slidesgo ">
  <a:themeElements>
    <a:clrScheme name="Simple Light">
      <a:dk1>
        <a:srgbClr val="191919"/>
      </a:dk1>
      <a:lt1>
        <a:srgbClr val="FAFAFA"/>
      </a:lt1>
      <a:dk2>
        <a:srgbClr val="CC0000"/>
      </a:dk2>
      <a:lt2>
        <a:srgbClr val="EB9D2D"/>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1395</TotalTime>
  <Words>1719</Words>
  <Application>Microsoft Office PowerPoint</Application>
  <PresentationFormat>On-screen Show (16:9)</PresentationFormat>
  <Paragraphs>180</Paragraphs>
  <Slides>54</Slides>
  <Notes>19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Raleway</vt:lpstr>
      <vt:lpstr>Wingdings</vt:lpstr>
      <vt:lpstr>Work Sans</vt:lpstr>
      <vt:lpstr>Sora</vt:lpstr>
      <vt:lpstr>Arial</vt:lpstr>
      <vt:lpstr>Times New Roman</vt:lpstr>
      <vt:lpstr>Courier New</vt:lpstr>
      <vt:lpstr>Symbol</vt:lpstr>
      <vt:lpstr>Treatment Approaches for Viral Hepatitis by Slidesgo </vt:lpstr>
      <vt:lpstr>Hepatitis C Detection Using Machine Learning</vt:lpstr>
      <vt:lpstr>Contents</vt:lpstr>
      <vt:lpstr>Introduction</vt:lpstr>
      <vt:lpstr>Introduction</vt:lpstr>
      <vt:lpstr>Literature Review 1</vt:lpstr>
      <vt:lpstr>1. Effective factors in diagnosing the degree of hepatitis c using machine learning            </vt:lpstr>
      <vt:lpstr>PowerPoint Presentation</vt:lpstr>
      <vt:lpstr>03-. Literature Review 2</vt:lpstr>
      <vt:lpstr>2.  Diagnosing the stage of Hepatitis C using machine learning </vt:lpstr>
      <vt:lpstr>PowerPoint Presentation</vt:lpstr>
      <vt:lpstr>04-. Literature Review 3</vt:lpstr>
      <vt:lpstr>3. Hepatitis C Virus (HCV) Prediction by Machine Learning Techniques  </vt:lpstr>
      <vt:lpstr>PowerPoint Presentation</vt:lpstr>
      <vt:lpstr>PowerPoint Presentation</vt:lpstr>
      <vt:lpstr>PowerPoint Presentation</vt:lpstr>
      <vt:lpstr>05-.</vt:lpstr>
      <vt:lpstr>Comparison</vt:lpstr>
      <vt:lpstr>06-. Project Proposal</vt:lpstr>
      <vt:lpstr>PowerPoint Presentation</vt:lpstr>
      <vt:lpstr>07-.</vt:lpstr>
      <vt:lpstr>Dataset                </vt:lpstr>
      <vt:lpstr>PowerPoint Presentation</vt:lpstr>
      <vt:lpstr>PowerPoint Presentation</vt:lpstr>
      <vt:lpstr>   EXPLORATORY ANALYSIS  Dataset has 1385 rows and 29 features </vt:lpstr>
      <vt:lpstr>There are no missing values in the dataset</vt:lpstr>
      <vt:lpstr>Handling class imbalance               Baseline histological staging class is balanced. There is no large variation between number of people in the different stages  </vt:lpstr>
      <vt:lpstr>Handling outliers  ALT after 24 week shows one outlier. So value equals to 5 is removed.</vt:lpstr>
      <vt:lpstr>PowerPoint Presentation</vt:lpstr>
      <vt:lpstr>PowerPoint Presentation</vt:lpstr>
      <vt:lpstr>Patient in stage 1 in hepatitis C are more likely to report experiencing epigastric pain</vt:lpstr>
      <vt:lpstr>PowerPoint Presentation</vt:lpstr>
      <vt:lpstr>Patients below age 35 show a slight increase in the number of stage 1 cases. </vt:lpstr>
      <vt:lpstr>Elevated level of RNA Base are more likely to be considered to be stage 3</vt:lpstr>
      <vt:lpstr>   Artificial Neural Networks (ANN)  ANN are computational models inspired by the human brain's neural networks. They consist of interconnected nodes (neurons) arranged in layers. Each neuron processes input data through weighted connections and activation functions to produce output.  Algorithm:  Initialization:  o Initialize the weights and biases for all layers of the network randomly. Forward Propagation:  o For each input sample, calculate the output of each neuron by computing the weighted sum of inputs and applying the activation function.  o Pass the output from the input layer through the hidden layers and finally to the output layer. Loss Calculation:  o Compute the loss by comparing the predicted output with the actual target using a loss function (e.g., Mean Squared Error for regression or Cross-Entropy for classification).   </vt:lpstr>
      <vt:lpstr>Backpropagation:  o Calculate the gradient of the loss function with respect to each weight and bias using the chain rule. o Update the weights and biases by moving them in the direction that reduces the loss, typically using an optimization algorithm like Gradient Descent. Iteration:  o Repeat the forward propagation, loss calculation, and backpropagation steps for multiple epochs until the model converges (i.e., the loss stops decreasing significantly). Prediction:  o After training, use the trained network to make predictions on new data.   Pseudocode:  Initialize weights and biases  For each epoch:  For each input sample:  Perform forward propagation through all layers  Calculate the loss Perform backpropagation to update weights and biases  End For   End For  Use the trained model to make predictions    </vt:lpstr>
      <vt:lpstr>  Support Vector Machines (SVM)   Supervised learning models used for classification and regression tasks. SVMs are effective in high-dimensional spaces and are especially useful for binary classification.     Data Preparation:  o Represent the input data as feature vectors. Hyperplane Selection:  o Find the hyperplane that maximizes the margin between the two classes. The margin is the distance between the hyperplane and the nearest data point from either class.  Optimization:  o Use optimization techniques (like Quadratic Programming) to minimize the classification error and maximize the margin.     </vt:lpstr>
      <vt:lpstr>Support Vectors:  o Identify the support vectors, which are the data points closest to the hyperplane. Kernel Trick (Optional):  o If the data is not linearly separable, apply a kernel function (e.g., RBF, Polynomial) to transform the data into a higher-dimensional space where a linear separation is possible.  Prediction:  o Use the optimal hyperplane (or decision boundary) to classify new data points.  Pseudocode:  Transform the input data using a kernel function (if needed)  Find the optimal hyperplane that maximizes the margin  Identify support vectors  For each new input sample:  Calculate the decision function based on the hyperplane  Assign the sample to a class based on the sign of the decision function   </vt:lpstr>
      <vt:lpstr>    Random Forest (RF)  Ensemble learning method that builds multiple decision trees and merges their outputs to make a more accurate and stable prediction.  Each tree is built using a random subset of features and data samples, making the model less prone to overfitting and more robust. Random Forest is widely used for both classification and regression tasks.  Bootstrap Sampling:        o Randomly select samples from the training data (with replacement) to create multiple datasets (bootstrap samples).   Tree Construction:        o For each bootstrap sample, construct a decision tree by recursively splitting the data based on the best feature that        maximizes the separation of classes (or minimizes the error in regression).       o During the construction, at each split, randomly select a subset of features to choose the best split from.   Aggregation:     After all trees are built, aggregate their predictions:       o For classification, use majority voting (i.e., the class that gets the most votes is the final prediction).       o For regression, average the predictions from all trees.   Prediction:       o Use the aggregated output from all trees to make the final prediction for new data.    </vt:lpstr>
      <vt:lpstr>Pseudocode:  For each tree in the Random Forest:  Bootstrap sample the data  Randomly select a subset of features for each split Build the decision tree using the selected features and bootstrap sample  Repeat until the maximum depth or minimum sample size is reached  End For For each new input sample  Pass the sample through each decision tree in the forest  Record the output (class or regression value) from each tree  Aggregate the outputs:  - For classification: Use majority voting to determine the final class label - For regression: Compute the average of the outputs to get the final prediction Return the aggregated result as the final prediction</vt:lpstr>
      <vt:lpstr>  PACKAGES AND FUNCTIONS 1.Pandas 2.Seaborn 3. Matplotlib  4.Numpy 5. sklearn  RandomForestClassifier()  read_csv()`: Reads a CSV file into a DataFrame.   DataFrame.shape`: Returns the dimensions of the DataFrame.  DataFrame.info()`: Provides a concise summary of the DataFrame.  DataFrame.replace()`: Replaces values in a DataFrame.   value_counts()`: Returns the counts of unique values.   </vt:lpstr>
      <vt:lpstr> isnull()`: Checks for missing values in the DataFrame.  DataFrame.dtypes()`: Selects columns based on data types.  DataFrame.columns`: Accesses the column labels of the DataFrame.   heatmap()`: Plots a heatmap.   boxplot()`: Identify outliers  figure()`: Creates a new figure.  show()`: Displays the figure.   title()`: Sets the title of the plot.   subplots()`: Creates a figure and a set of subplots.  train_test_split(): Splits data into training and testing sets.   MLPClassifier(): Creates a Multi-Layer Perceptron (neural network) classifier.   SVC(): Creates a Support Vector Classifier.   accuracy_score(): Calculates the accuracy score of model predictions.    </vt:lpstr>
      <vt:lpstr>Project Pipeline</vt:lpstr>
      <vt:lpstr>   TIMELINE  Submission of project synopsis with Journal Papers - 22.07.2024 Project proposal approval - 26.07.2024 Presenting project proposal before the Approval Committee -29.07.2024 &amp; 30.07.2024 Initial report submission - 12.08.2024 Analysis and design report submission - 16.08.2024 First project presentation - 21.08.2024 &amp; 23.08.2024 Sprint Release I - 30.08.2024 Sprint Release II - 26.09.2024 Internal project presentation - 30.09.2024 &amp; 01.10.2024 Sprint Release III - 18.10.2024 Submission of the project report to the guide - 28.10.2024 Final project presentation - 28.10.2024 &amp; 29.10.2024 Submission of project report after corrections - 01.11.2024  </vt:lpstr>
      <vt:lpstr>Feature Selection</vt:lpstr>
      <vt:lpstr>PowerPoint Presentation</vt:lpstr>
      <vt:lpstr>1. Training and testing of ANN model      Testing accuracy: 0.8947368421052632  Training accuracy: 0.9880840388836626 </vt:lpstr>
      <vt:lpstr>PowerPoint Presentation</vt:lpstr>
      <vt:lpstr>PowerPoint Presentation</vt:lpstr>
      <vt:lpstr>2 . Training and testing of SVM model</vt:lpstr>
      <vt:lpstr>PowerPoint Presentation</vt:lpstr>
      <vt:lpstr>PowerPoint Presentation</vt:lpstr>
      <vt:lpstr>3. Training and testing of RF model</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Hepatitis C Detection Using Machine Learning</dc:title>
  <cp:lastModifiedBy>Asus</cp:lastModifiedBy>
  <cp:revision>126</cp:revision>
  <dcterms:modified xsi:type="dcterms:W3CDTF">2024-10-08T05:17:05Z</dcterms:modified>
</cp:coreProperties>
</file>